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305" r:id="rId2"/>
    <p:sldId id="256" r:id="rId3"/>
    <p:sldId id="257" r:id="rId4"/>
    <p:sldId id="260" r:id="rId5"/>
    <p:sldId id="259" r:id="rId6"/>
    <p:sldId id="262" r:id="rId7"/>
    <p:sldId id="263" r:id="rId8"/>
    <p:sldId id="311" r:id="rId9"/>
    <p:sldId id="264" r:id="rId10"/>
    <p:sldId id="265" r:id="rId11"/>
    <p:sldId id="266" r:id="rId12"/>
    <p:sldId id="267" r:id="rId13"/>
    <p:sldId id="268" r:id="rId14"/>
    <p:sldId id="306" r:id="rId15"/>
    <p:sldId id="307" r:id="rId16"/>
    <p:sldId id="269" r:id="rId17"/>
    <p:sldId id="270" r:id="rId18"/>
    <p:sldId id="271" r:id="rId19"/>
    <p:sldId id="272" r:id="rId20"/>
    <p:sldId id="273" r:id="rId21"/>
    <p:sldId id="274" r:id="rId22"/>
    <p:sldId id="275" r:id="rId23"/>
    <p:sldId id="276" r:id="rId24"/>
    <p:sldId id="316" r:id="rId25"/>
    <p:sldId id="312" r:id="rId26"/>
    <p:sldId id="300" r:id="rId27"/>
    <p:sldId id="313" r:id="rId28"/>
    <p:sldId id="314" r:id="rId29"/>
    <p:sldId id="315" r:id="rId30"/>
    <p:sldId id="317" r:id="rId31"/>
    <p:sldId id="318" r:id="rId32"/>
    <p:sldId id="319" r:id="rId33"/>
    <p:sldId id="320" r:id="rId34"/>
    <p:sldId id="321" r:id="rId35"/>
    <p:sldId id="322" r:id="rId36"/>
    <p:sldId id="301" r:id="rId37"/>
    <p:sldId id="287" r:id="rId38"/>
    <p:sldId id="309" r:id="rId39"/>
    <p:sldId id="32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368C4C-571E-4461-A884-3BACB60F87B4}"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F06972B2-1BE3-40BD-8571-79E546C89CAB}">
      <dgm:prSet phldrT="[Text]" custT="1"/>
      <dgm:spPr/>
      <dgm:t>
        <a:bodyPr/>
        <a:lstStyle/>
        <a:p>
          <a:pPr algn="l"/>
          <a:r>
            <a:rPr lang="en-US" sz="3200" b="1" i="0" u="none" strike="noStrike" baseline="0" dirty="0">
              <a:solidFill>
                <a:srgbClr val="00B0F0"/>
              </a:solidFill>
              <a:latin typeface="+mn-lt"/>
              <a:ea typeface="+mj-ea"/>
              <a:cs typeface="+mj-cs"/>
            </a:rPr>
            <a:t>Purpose of</a:t>
          </a:r>
          <a:endParaRPr lang="en-US" sz="3200" dirty="0">
            <a:latin typeface="+mn-lt"/>
          </a:endParaRPr>
        </a:p>
      </dgm:t>
    </dgm:pt>
    <dgm:pt modelId="{911BC302-B06D-4704-ABCA-5600D6237486}" type="parTrans" cxnId="{701F0845-A376-40FD-A450-0C588E88A49F}">
      <dgm:prSet/>
      <dgm:spPr/>
      <dgm:t>
        <a:bodyPr/>
        <a:lstStyle/>
        <a:p>
          <a:endParaRPr lang="en-US"/>
        </a:p>
      </dgm:t>
    </dgm:pt>
    <dgm:pt modelId="{66C050D3-FC18-4121-B2F3-C12ADA46F58E}" type="sibTrans" cxnId="{701F0845-A376-40FD-A450-0C588E88A49F}">
      <dgm:prSet/>
      <dgm:spPr/>
      <dgm:t>
        <a:bodyPr/>
        <a:lstStyle/>
        <a:p>
          <a:endParaRPr lang="en-US"/>
        </a:p>
      </dgm:t>
    </dgm:pt>
    <dgm:pt modelId="{3C478FCE-CAFA-4675-A7C8-273EC02EB0AE}">
      <dgm:prSet phldrT="[Text]"/>
      <dgm:spPr/>
      <dgm:t>
        <a:bodyPr/>
        <a:lstStyle/>
        <a:p>
          <a:r>
            <a:rPr lang="en-US" dirty="0"/>
            <a:t>To assess how well students are achieving the stated goals of the lesson.</a:t>
          </a:r>
        </a:p>
      </dgm:t>
    </dgm:pt>
    <dgm:pt modelId="{F737E5B0-A1A4-43DE-BD5B-24D10670E255}" type="parTrans" cxnId="{A342F27C-2DAB-4D9E-AA2E-97C5FC65AB58}">
      <dgm:prSet/>
      <dgm:spPr/>
      <dgm:t>
        <a:bodyPr/>
        <a:lstStyle/>
        <a:p>
          <a:endParaRPr lang="en-US"/>
        </a:p>
      </dgm:t>
    </dgm:pt>
    <dgm:pt modelId="{8100391E-8D38-4582-A7C7-9A7BACA1A994}" type="sibTrans" cxnId="{A342F27C-2DAB-4D9E-AA2E-97C5FC65AB58}">
      <dgm:prSet/>
      <dgm:spPr/>
      <dgm:t>
        <a:bodyPr/>
        <a:lstStyle/>
        <a:p>
          <a:endParaRPr lang="en-US"/>
        </a:p>
      </dgm:t>
    </dgm:pt>
    <dgm:pt modelId="{AE0DF394-9EF7-413A-A6E4-55CF563AD8DE}">
      <dgm:prSet phldrT="[Text]"/>
      <dgm:spPr/>
      <dgm:t>
        <a:bodyPr/>
        <a:lstStyle/>
        <a:p>
          <a:r>
            <a:rPr lang="en-US" dirty="0"/>
            <a:t>To provide the instructor with an opportunity to reinforce the stated objectives and </a:t>
          </a:r>
        </a:p>
      </dgm:t>
    </dgm:pt>
    <dgm:pt modelId="{B93D1F1C-25B9-4AB9-B801-B19842885961}" type="parTrans" cxnId="{5EA7E213-A646-487A-B997-247037B8DDAA}">
      <dgm:prSet/>
      <dgm:spPr/>
      <dgm:t>
        <a:bodyPr/>
        <a:lstStyle/>
        <a:p>
          <a:endParaRPr lang="en-US"/>
        </a:p>
      </dgm:t>
    </dgm:pt>
    <dgm:pt modelId="{19A8EEB9-F448-4EB6-9B17-9187B3D6D1BC}" type="sibTrans" cxnId="{5EA7E213-A646-487A-B997-247037B8DDAA}">
      <dgm:prSet/>
      <dgm:spPr/>
      <dgm:t>
        <a:bodyPr/>
        <a:lstStyle/>
        <a:p>
          <a:endParaRPr lang="en-US"/>
        </a:p>
      </dgm:t>
    </dgm:pt>
    <dgm:pt modelId="{40856411-15AB-442C-8EBB-33DE4235E948}">
      <dgm:prSet phldrT="[Text]" custT="1"/>
      <dgm:spPr/>
      <dgm:t>
        <a:bodyPr/>
        <a:lstStyle/>
        <a:p>
          <a:pPr algn="l"/>
          <a:r>
            <a:rPr lang="en-US" sz="3200" b="1" i="0" u="none" strike="noStrike" baseline="0" dirty="0">
              <a:solidFill>
                <a:srgbClr val="00B0F0"/>
              </a:solidFill>
              <a:latin typeface="+mn-lt"/>
              <a:ea typeface="+mj-ea"/>
              <a:cs typeface="+mj-cs"/>
            </a:rPr>
            <a:t>Test construction</a:t>
          </a:r>
          <a:endParaRPr lang="en-US" sz="3200" dirty="0">
            <a:latin typeface="+mn-lt"/>
          </a:endParaRPr>
        </a:p>
      </dgm:t>
    </dgm:pt>
    <dgm:pt modelId="{C70A75A1-B69A-4C93-B986-39D53A3EEBED}" type="sibTrans" cxnId="{6AA21F31-17B4-4153-BA3F-5DD2A4E30895}">
      <dgm:prSet/>
      <dgm:spPr/>
      <dgm:t>
        <a:bodyPr/>
        <a:lstStyle/>
        <a:p>
          <a:endParaRPr lang="en-US"/>
        </a:p>
      </dgm:t>
    </dgm:pt>
    <dgm:pt modelId="{C567B158-EFA1-49E2-A3A7-7A976E93CD79}" type="parTrans" cxnId="{6AA21F31-17B4-4153-BA3F-5DD2A4E30895}">
      <dgm:prSet/>
      <dgm:spPr/>
      <dgm:t>
        <a:bodyPr/>
        <a:lstStyle/>
        <a:p>
          <a:endParaRPr lang="en-US"/>
        </a:p>
      </dgm:t>
    </dgm:pt>
    <dgm:pt modelId="{D3AC7F1C-7180-4665-84E3-5E4E567ECB1A}">
      <dgm:prSet/>
      <dgm:spPr/>
      <dgm:t>
        <a:bodyPr/>
        <a:lstStyle/>
        <a:p>
          <a:r>
            <a:rPr lang="en-US" dirty="0"/>
            <a:t>Highlight what is important for students to remember</a:t>
          </a:r>
        </a:p>
      </dgm:t>
    </dgm:pt>
    <dgm:pt modelId="{5002E8C7-8716-470D-A717-231E13A91176}" type="parTrans" cxnId="{816FAC33-766E-4C6D-9A14-35A03C9FD219}">
      <dgm:prSet/>
      <dgm:spPr/>
      <dgm:t>
        <a:bodyPr/>
        <a:lstStyle/>
        <a:p>
          <a:endParaRPr lang="en-US"/>
        </a:p>
      </dgm:t>
    </dgm:pt>
    <dgm:pt modelId="{40F30F34-B820-4780-B6C9-5DC7261533D0}" type="sibTrans" cxnId="{816FAC33-766E-4C6D-9A14-35A03C9FD219}">
      <dgm:prSet/>
      <dgm:spPr/>
      <dgm:t>
        <a:bodyPr/>
        <a:lstStyle/>
        <a:p>
          <a:endParaRPr lang="en-US"/>
        </a:p>
      </dgm:t>
    </dgm:pt>
    <dgm:pt modelId="{A614E893-FFB1-4914-8A7E-E75D0A81E158}" type="pres">
      <dgm:prSet presAssocID="{21368C4C-571E-4461-A884-3BACB60F87B4}" presName="Name0" presStyleCnt="0">
        <dgm:presLayoutVars>
          <dgm:dir/>
          <dgm:animLvl val="lvl"/>
          <dgm:resizeHandles val="exact"/>
        </dgm:presLayoutVars>
      </dgm:prSet>
      <dgm:spPr/>
    </dgm:pt>
    <dgm:pt modelId="{EDA1C44A-5DC8-4BB3-8BD1-D04ED2E1381D}" type="pres">
      <dgm:prSet presAssocID="{F06972B2-1BE3-40BD-8571-79E546C89CAB}" presName="linNode" presStyleCnt="0"/>
      <dgm:spPr/>
    </dgm:pt>
    <dgm:pt modelId="{2CE9895B-D9B8-4F43-937F-EB5874B9135E}" type="pres">
      <dgm:prSet presAssocID="{F06972B2-1BE3-40BD-8571-79E546C89CAB}" presName="parTx" presStyleLbl="revTx" presStyleIdx="0" presStyleCnt="2" custLinFactNeighborX="2571" custLinFactNeighborY="30692">
        <dgm:presLayoutVars>
          <dgm:chMax val="1"/>
          <dgm:bulletEnabled val="1"/>
        </dgm:presLayoutVars>
      </dgm:prSet>
      <dgm:spPr/>
    </dgm:pt>
    <dgm:pt modelId="{02038FAC-44A0-4984-8DA3-3E23B73AFF63}" type="pres">
      <dgm:prSet presAssocID="{F06972B2-1BE3-40BD-8571-79E546C89CAB}" presName="bracket" presStyleLbl="parChTrans1D1" presStyleIdx="0" presStyleCnt="2"/>
      <dgm:spPr/>
    </dgm:pt>
    <dgm:pt modelId="{C250B0FA-7664-4827-96AF-99BC600545CB}" type="pres">
      <dgm:prSet presAssocID="{F06972B2-1BE3-40BD-8571-79E546C89CAB}" presName="spH" presStyleCnt="0"/>
      <dgm:spPr/>
    </dgm:pt>
    <dgm:pt modelId="{B7FFF6E2-E7B4-47F3-B91B-27EB2F1512B4}" type="pres">
      <dgm:prSet presAssocID="{F06972B2-1BE3-40BD-8571-79E546C89CAB}" presName="desTx" presStyleLbl="node1" presStyleIdx="0" presStyleCnt="2" custScaleY="86785">
        <dgm:presLayoutVars>
          <dgm:bulletEnabled val="1"/>
        </dgm:presLayoutVars>
      </dgm:prSet>
      <dgm:spPr/>
    </dgm:pt>
    <dgm:pt modelId="{60CCF7A9-F587-4DD3-AA7C-1C169B7D1C93}" type="pres">
      <dgm:prSet presAssocID="{66C050D3-FC18-4121-B2F3-C12ADA46F58E}" presName="spV" presStyleCnt="0"/>
      <dgm:spPr/>
    </dgm:pt>
    <dgm:pt modelId="{8F67B09E-D138-4E92-AD18-6B2E6EFF8BB6}" type="pres">
      <dgm:prSet presAssocID="{40856411-15AB-442C-8EBB-33DE4235E948}" presName="linNode" presStyleCnt="0"/>
      <dgm:spPr/>
    </dgm:pt>
    <dgm:pt modelId="{B8CC6D02-28B3-4801-BCC8-D72DF9705AB8}" type="pres">
      <dgm:prSet presAssocID="{40856411-15AB-442C-8EBB-33DE4235E948}" presName="parTx" presStyleLbl="revTx" presStyleIdx="1" presStyleCnt="2" custScaleX="99811" custScaleY="95946" custLinFactY="-68118" custLinFactNeighborX="12855" custLinFactNeighborY="-100000">
        <dgm:presLayoutVars>
          <dgm:chMax val="1"/>
          <dgm:bulletEnabled val="1"/>
        </dgm:presLayoutVars>
      </dgm:prSet>
      <dgm:spPr/>
    </dgm:pt>
    <dgm:pt modelId="{488E9EC9-0E9F-4570-8452-8FE8853D86E8}" type="pres">
      <dgm:prSet presAssocID="{40856411-15AB-442C-8EBB-33DE4235E948}" presName="bracket" presStyleLbl="parChTrans1D1" presStyleIdx="1" presStyleCnt="2"/>
      <dgm:spPr/>
    </dgm:pt>
    <dgm:pt modelId="{61F6002D-6D26-4534-AD4D-7B7C22CCD622}" type="pres">
      <dgm:prSet presAssocID="{40856411-15AB-442C-8EBB-33DE4235E948}" presName="spH" presStyleCnt="0"/>
      <dgm:spPr/>
    </dgm:pt>
    <dgm:pt modelId="{122A7EF4-8E40-4F85-B735-45AD8655AE53}" type="pres">
      <dgm:prSet presAssocID="{40856411-15AB-442C-8EBB-33DE4235E948}" presName="desTx" presStyleLbl="node1" presStyleIdx="1" presStyleCnt="2" custScaleY="94777" custLinFactNeighborX="-12866" custLinFactNeighborY="-1324">
        <dgm:presLayoutVars>
          <dgm:bulletEnabled val="1"/>
        </dgm:presLayoutVars>
      </dgm:prSet>
      <dgm:spPr/>
    </dgm:pt>
  </dgm:ptLst>
  <dgm:cxnLst>
    <dgm:cxn modelId="{5EA7E213-A646-487A-B997-247037B8DDAA}" srcId="{40856411-15AB-442C-8EBB-33DE4235E948}" destId="{AE0DF394-9EF7-413A-A6E4-55CF563AD8DE}" srcOrd="0" destOrd="0" parTransId="{B93D1F1C-25B9-4AB9-B801-B19842885961}" sibTransId="{19A8EEB9-F448-4EB6-9B17-9187B3D6D1BC}"/>
    <dgm:cxn modelId="{6AA21F31-17B4-4153-BA3F-5DD2A4E30895}" srcId="{21368C4C-571E-4461-A884-3BACB60F87B4}" destId="{40856411-15AB-442C-8EBB-33DE4235E948}" srcOrd="1" destOrd="0" parTransId="{C567B158-EFA1-49E2-A3A7-7A976E93CD79}" sibTransId="{C70A75A1-B69A-4C93-B986-39D53A3EEBED}"/>
    <dgm:cxn modelId="{816FAC33-766E-4C6D-9A14-35A03C9FD219}" srcId="{40856411-15AB-442C-8EBB-33DE4235E948}" destId="{D3AC7F1C-7180-4665-84E3-5E4E567ECB1A}" srcOrd="1" destOrd="0" parTransId="{5002E8C7-8716-470D-A717-231E13A91176}" sibTransId="{40F30F34-B820-4780-B6C9-5DC7261533D0}"/>
    <dgm:cxn modelId="{74E99742-3EA9-4A57-88E3-CCE7EC375651}" type="presOf" srcId="{21368C4C-571E-4461-A884-3BACB60F87B4}" destId="{A614E893-FFB1-4914-8A7E-E75D0A81E158}" srcOrd="0" destOrd="0" presId="urn:diagrams.loki3.com/BracketList"/>
    <dgm:cxn modelId="{701F0845-A376-40FD-A450-0C588E88A49F}" srcId="{21368C4C-571E-4461-A884-3BACB60F87B4}" destId="{F06972B2-1BE3-40BD-8571-79E546C89CAB}" srcOrd="0" destOrd="0" parTransId="{911BC302-B06D-4704-ABCA-5600D6237486}" sibTransId="{66C050D3-FC18-4121-B2F3-C12ADA46F58E}"/>
    <dgm:cxn modelId="{46BA716F-9A7B-4E05-B83C-46CD5920216E}" type="presOf" srcId="{D3AC7F1C-7180-4665-84E3-5E4E567ECB1A}" destId="{122A7EF4-8E40-4F85-B735-45AD8655AE53}" srcOrd="0" destOrd="1" presId="urn:diagrams.loki3.com/BracketList"/>
    <dgm:cxn modelId="{A342F27C-2DAB-4D9E-AA2E-97C5FC65AB58}" srcId="{F06972B2-1BE3-40BD-8571-79E546C89CAB}" destId="{3C478FCE-CAFA-4675-A7C8-273EC02EB0AE}" srcOrd="0" destOrd="0" parTransId="{F737E5B0-A1A4-43DE-BD5B-24D10670E255}" sibTransId="{8100391E-8D38-4582-A7C7-9A7BACA1A994}"/>
    <dgm:cxn modelId="{FBD546C4-C2EE-4A56-A00A-F7896420A935}" type="presOf" srcId="{AE0DF394-9EF7-413A-A6E4-55CF563AD8DE}" destId="{122A7EF4-8E40-4F85-B735-45AD8655AE53}" srcOrd="0" destOrd="0" presId="urn:diagrams.loki3.com/BracketList"/>
    <dgm:cxn modelId="{85F6F0D0-5E50-44D6-BFCF-B4DD89769B9C}" type="presOf" srcId="{3C478FCE-CAFA-4675-A7C8-273EC02EB0AE}" destId="{B7FFF6E2-E7B4-47F3-B91B-27EB2F1512B4}" srcOrd="0" destOrd="0" presId="urn:diagrams.loki3.com/BracketList"/>
    <dgm:cxn modelId="{4142CFEC-B3AB-4BF4-A688-85577F23F1B0}" type="presOf" srcId="{F06972B2-1BE3-40BD-8571-79E546C89CAB}" destId="{2CE9895B-D9B8-4F43-937F-EB5874B9135E}" srcOrd="0" destOrd="0" presId="urn:diagrams.loki3.com/BracketList"/>
    <dgm:cxn modelId="{E6920CF9-8CD2-4FF9-9624-CADAC00551FF}" type="presOf" srcId="{40856411-15AB-442C-8EBB-33DE4235E948}" destId="{B8CC6D02-28B3-4801-BCC8-D72DF9705AB8}" srcOrd="0" destOrd="0" presId="urn:diagrams.loki3.com/BracketList"/>
    <dgm:cxn modelId="{E8D7E19E-7DDB-48BD-A862-DA0185A37746}" type="presParOf" srcId="{A614E893-FFB1-4914-8A7E-E75D0A81E158}" destId="{EDA1C44A-5DC8-4BB3-8BD1-D04ED2E1381D}" srcOrd="0" destOrd="0" presId="urn:diagrams.loki3.com/BracketList"/>
    <dgm:cxn modelId="{E17AD515-F147-48D6-9606-8F65F47D4417}" type="presParOf" srcId="{EDA1C44A-5DC8-4BB3-8BD1-D04ED2E1381D}" destId="{2CE9895B-D9B8-4F43-937F-EB5874B9135E}" srcOrd="0" destOrd="0" presId="urn:diagrams.loki3.com/BracketList"/>
    <dgm:cxn modelId="{C6C1C4E0-E3D5-498F-A7E8-7AE68F071383}" type="presParOf" srcId="{EDA1C44A-5DC8-4BB3-8BD1-D04ED2E1381D}" destId="{02038FAC-44A0-4984-8DA3-3E23B73AFF63}" srcOrd="1" destOrd="0" presId="urn:diagrams.loki3.com/BracketList"/>
    <dgm:cxn modelId="{C2898034-5CDE-4764-8320-83EC3D77AEB4}" type="presParOf" srcId="{EDA1C44A-5DC8-4BB3-8BD1-D04ED2E1381D}" destId="{C250B0FA-7664-4827-96AF-99BC600545CB}" srcOrd="2" destOrd="0" presId="urn:diagrams.loki3.com/BracketList"/>
    <dgm:cxn modelId="{4B93AC6C-A45A-4C82-B358-A8988AD99964}" type="presParOf" srcId="{EDA1C44A-5DC8-4BB3-8BD1-D04ED2E1381D}" destId="{B7FFF6E2-E7B4-47F3-B91B-27EB2F1512B4}" srcOrd="3" destOrd="0" presId="urn:diagrams.loki3.com/BracketList"/>
    <dgm:cxn modelId="{CB81D948-A147-4952-A9E9-CCB73FF88116}" type="presParOf" srcId="{A614E893-FFB1-4914-8A7E-E75D0A81E158}" destId="{60CCF7A9-F587-4DD3-AA7C-1C169B7D1C93}" srcOrd="1" destOrd="0" presId="urn:diagrams.loki3.com/BracketList"/>
    <dgm:cxn modelId="{D15B71FD-C1A7-4AAB-BF69-32289ADA902B}" type="presParOf" srcId="{A614E893-FFB1-4914-8A7E-E75D0A81E158}" destId="{8F67B09E-D138-4E92-AD18-6B2E6EFF8BB6}" srcOrd="2" destOrd="0" presId="urn:diagrams.loki3.com/BracketList"/>
    <dgm:cxn modelId="{A0F909FB-D023-4485-8CB1-A41F120B139E}" type="presParOf" srcId="{8F67B09E-D138-4E92-AD18-6B2E6EFF8BB6}" destId="{B8CC6D02-28B3-4801-BCC8-D72DF9705AB8}" srcOrd="0" destOrd="0" presId="urn:diagrams.loki3.com/BracketList"/>
    <dgm:cxn modelId="{6735D3CF-417B-4BD7-AD22-AEFF973B51C3}" type="presParOf" srcId="{8F67B09E-D138-4E92-AD18-6B2E6EFF8BB6}" destId="{488E9EC9-0E9F-4570-8452-8FE8853D86E8}" srcOrd="1" destOrd="0" presId="urn:diagrams.loki3.com/BracketList"/>
    <dgm:cxn modelId="{4B044249-8687-42F9-8CC3-56BEC65C9C94}" type="presParOf" srcId="{8F67B09E-D138-4E92-AD18-6B2E6EFF8BB6}" destId="{61F6002D-6D26-4534-AD4D-7B7C22CCD622}" srcOrd="2" destOrd="0" presId="urn:diagrams.loki3.com/BracketList"/>
    <dgm:cxn modelId="{BBD6332A-EB56-4DEA-88DF-300EB0D53FB9}" type="presParOf" srcId="{8F67B09E-D138-4E92-AD18-6B2E6EFF8BB6}" destId="{122A7EF4-8E40-4F85-B735-45AD8655AE53}"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E9895B-D9B8-4F43-937F-EB5874B9135E}">
      <dsp:nvSpPr>
        <dsp:cNvPr id="0" name=""/>
        <dsp:cNvSpPr/>
      </dsp:nvSpPr>
      <dsp:spPr>
        <a:xfrm>
          <a:off x="14991" y="932513"/>
          <a:ext cx="2915586" cy="83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l" defTabSz="1422400">
            <a:lnSpc>
              <a:spcPct val="90000"/>
            </a:lnSpc>
            <a:spcBef>
              <a:spcPct val="0"/>
            </a:spcBef>
            <a:spcAft>
              <a:spcPct val="35000"/>
            </a:spcAft>
            <a:buNone/>
          </a:pPr>
          <a:r>
            <a:rPr lang="en-US" sz="3200" b="1" i="0" u="none" strike="noStrike" kern="1200" baseline="0" dirty="0">
              <a:solidFill>
                <a:srgbClr val="00B0F0"/>
              </a:solidFill>
              <a:latin typeface="+mn-lt"/>
              <a:ea typeface="+mj-ea"/>
              <a:cs typeface="+mj-cs"/>
            </a:rPr>
            <a:t>Purpose of</a:t>
          </a:r>
          <a:endParaRPr lang="en-US" sz="3200" kern="1200" dirty="0">
            <a:latin typeface="+mn-lt"/>
          </a:endParaRPr>
        </a:p>
      </dsp:txBody>
      <dsp:txXfrm>
        <a:off x="14991" y="932513"/>
        <a:ext cx="2915586" cy="831600"/>
      </dsp:txXfrm>
    </dsp:sp>
    <dsp:sp modelId="{02038FAC-44A0-4984-8DA3-3E23B73AFF63}">
      <dsp:nvSpPr>
        <dsp:cNvPr id="0" name=""/>
        <dsp:cNvSpPr/>
      </dsp:nvSpPr>
      <dsp:spPr>
        <a:xfrm>
          <a:off x="2915586" y="53578"/>
          <a:ext cx="583117" cy="2079000"/>
        </a:xfrm>
        <a:prstGeom prst="leftBrace">
          <a:avLst>
            <a:gd name="adj1" fmla="val 35000"/>
            <a:gd name="adj2" fmla="val 5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FFF6E2-E7B4-47F3-B91B-27EB2F1512B4}">
      <dsp:nvSpPr>
        <dsp:cNvPr id="0" name=""/>
        <dsp:cNvSpPr/>
      </dsp:nvSpPr>
      <dsp:spPr>
        <a:xfrm>
          <a:off x="3731951" y="190948"/>
          <a:ext cx="7930395" cy="180426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a:t>To assess how well students are achieving the stated goals of the lesson.</a:t>
          </a:r>
        </a:p>
      </dsp:txBody>
      <dsp:txXfrm>
        <a:off x="3731951" y="190948"/>
        <a:ext cx="7930395" cy="1804260"/>
      </dsp:txXfrm>
    </dsp:sp>
    <dsp:sp modelId="{B8CC6D02-28B3-4801-BCC8-D72DF9705AB8}">
      <dsp:nvSpPr>
        <dsp:cNvPr id="0" name=""/>
        <dsp:cNvSpPr/>
      </dsp:nvSpPr>
      <dsp:spPr>
        <a:xfrm>
          <a:off x="74886" y="1679476"/>
          <a:ext cx="2907234" cy="10222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l" defTabSz="1422400">
            <a:lnSpc>
              <a:spcPct val="90000"/>
            </a:lnSpc>
            <a:spcBef>
              <a:spcPct val="0"/>
            </a:spcBef>
            <a:spcAft>
              <a:spcPct val="35000"/>
            </a:spcAft>
            <a:buNone/>
          </a:pPr>
          <a:r>
            <a:rPr lang="en-US" sz="3200" b="1" i="0" u="none" strike="noStrike" kern="1200" baseline="0" dirty="0">
              <a:solidFill>
                <a:srgbClr val="00B0F0"/>
              </a:solidFill>
              <a:latin typeface="+mn-lt"/>
              <a:ea typeface="+mj-ea"/>
              <a:cs typeface="+mj-cs"/>
            </a:rPr>
            <a:t>Test construction</a:t>
          </a:r>
          <a:endParaRPr lang="en-US" sz="3200" kern="1200" dirty="0">
            <a:latin typeface="+mn-lt"/>
          </a:endParaRPr>
        </a:p>
      </dsp:txBody>
      <dsp:txXfrm>
        <a:off x="74886" y="1679476"/>
        <a:ext cx="2907234" cy="1022292"/>
      </dsp:txXfrm>
    </dsp:sp>
    <dsp:sp modelId="{488E9EC9-0E9F-4570-8452-8FE8853D86E8}">
      <dsp:nvSpPr>
        <dsp:cNvPr id="0" name=""/>
        <dsp:cNvSpPr/>
      </dsp:nvSpPr>
      <dsp:spPr>
        <a:xfrm>
          <a:off x="2907234" y="2283778"/>
          <a:ext cx="582547" cy="3396241"/>
        </a:xfrm>
        <a:prstGeom prst="leftBrace">
          <a:avLst>
            <a:gd name="adj1" fmla="val 35000"/>
            <a:gd name="adj2" fmla="val 5000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2A7EF4-8E40-4F85-B735-45AD8655AE53}">
      <dsp:nvSpPr>
        <dsp:cNvPr id="0" name=""/>
        <dsp:cNvSpPr/>
      </dsp:nvSpPr>
      <dsp:spPr>
        <a:xfrm>
          <a:off x="3692821" y="2327505"/>
          <a:ext cx="7922651" cy="321885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a:t>To provide the instructor with an opportunity to reinforce the stated objectives and </a:t>
          </a:r>
        </a:p>
        <a:p>
          <a:pPr marL="285750" lvl="1" indent="-285750" algn="l" defTabSz="1600200">
            <a:lnSpc>
              <a:spcPct val="90000"/>
            </a:lnSpc>
            <a:spcBef>
              <a:spcPct val="0"/>
            </a:spcBef>
            <a:spcAft>
              <a:spcPct val="15000"/>
            </a:spcAft>
            <a:buChar char="•"/>
          </a:pPr>
          <a:r>
            <a:rPr lang="en-US" sz="3600" kern="1200" dirty="0"/>
            <a:t>Highlight what is important for students to remember</a:t>
          </a:r>
        </a:p>
      </dsp:txBody>
      <dsp:txXfrm>
        <a:off x="3692821" y="2327505"/>
        <a:ext cx="7922651" cy="3218855"/>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4A233-9024-49A8-8BED-5A0E663AA654}" type="datetimeFigureOut">
              <a:rPr lang="en-US" smtClean="0"/>
              <a:t>3/22/2025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163154-A42F-4FE8-96D3-FF1CF6A6641C}" type="slidenum">
              <a:rPr lang="en-US" smtClean="0"/>
              <a:t>‹#›</a:t>
            </a:fld>
            <a:endParaRPr lang="en-US"/>
          </a:p>
        </p:txBody>
      </p:sp>
    </p:spTree>
    <p:extLst>
      <p:ext uri="{BB962C8B-B14F-4D97-AF65-F5344CB8AC3E}">
        <p14:creationId xmlns:p14="http://schemas.microsoft.com/office/powerpoint/2010/main" val="3292374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163154-A42F-4FE8-96D3-FF1CF6A6641C}" type="slidenum">
              <a:rPr lang="en-US" smtClean="0"/>
              <a:t>3</a:t>
            </a:fld>
            <a:endParaRPr lang="en-US"/>
          </a:p>
        </p:txBody>
      </p:sp>
    </p:spTree>
    <p:extLst>
      <p:ext uri="{BB962C8B-B14F-4D97-AF65-F5344CB8AC3E}">
        <p14:creationId xmlns:p14="http://schemas.microsoft.com/office/powerpoint/2010/main" val="4120898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1B5654-51D4-4158-B843-541054865C95}" type="datetimeFigureOut">
              <a:rPr lang="en-US" smtClean="0"/>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C2D0C-7BFD-489F-9EDD-3ACAD47EFEA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5096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1B5654-51D4-4158-B843-541054865C95}" type="datetimeFigureOut">
              <a:rPr lang="en-US" smtClean="0"/>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C2D0C-7BFD-489F-9EDD-3ACAD47EFEA9}" type="slidenum">
              <a:rPr lang="en-US" smtClean="0"/>
              <a:t>‹#›</a:t>
            </a:fld>
            <a:endParaRPr lang="en-US"/>
          </a:p>
        </p:txBody>
      </p:sp>
    </p:spTree>
    <p:extLst>
      <p:ext uri="{BB962C8B-B14F-4D97-AF65-F5344CB8AC3E}">
        <p14:creationId xmlns:p14="http://schemas.microsoft.com/office/powerpoint/2010/main" val="867135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1B5654-51D4-4158-B843-541054865C95}" type="datetimeFigureOut">
              <a:rPr lang="en-US" smtClean="0"/>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C2D0C-7BFD-489F-9EDD-3ACAD47EFEA9}" type="slidenum">
              <a:rPr lang="en-US" smtClean="0"/>
              <a:t>‹#›</a:t>
            </a:fld>
            <a:endParaRPr lang="en-US"/>
          </a:p>
        </p:txBody>
      </p:sp>
    </p:spTree>
    <p:extLst>
      <p:ext uri="{BB962C8B-B14F-4D97-AF65-F5344CB8AC3E}">
        <p14:creationId xmlns:p14="http://schemas.microsoft.com/office/powerpoint/2010/main" val="1210117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1B5654-51D4-4158-B843-541054865C95}" type="datetimeFigureOut">
              <a:rPr lang="en-US" smtClean="0"/>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C2D0C-7BFD-489F-9EDD-3ACAD47EFEA9}" type="slidenum">
              <a:rPr lang="en-US" smtClean="0"/>
              <a:t>‹#›</a:t>
            </a:fld>
            <a:endParaRPr lang="en-US"/>
          </a:p>
        </p:txBody>
      </p:sp>
    </p:spTree>
    <p:extLst>
      <p:ext uri="{BB962C8B-B14F-4D97-AF65-F5344CB8AC3E}">
        <p14:creationId xmlns:p14="http://schemas.microsoft.com/office/powerpoint/2010/main" val="27748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1B5654-51D4-4158-B843-541054865C95}" type="datetimeFigureOut">
              <a:rPr lang="en-US" smtClean="0"/>
              <a:t>3/22/2025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C2D0C-7BFD-489F-9EDD-3ACAD47EFEA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5655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1B5654-51D4-4158-B843-541054865C95}" type="datetimeFigureOut">
              <a:rPr lang="en-US" smtClean="0"/>
              <a:t>3/22/2025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C2D0C-7BFD-489F-9EDD-3ACAD47EFEA9}" type="slidenum">
              <a:rPr lang="en-US" smtClean="0"/>
              <a:t>‹#›</a:t>
            </a:fld>
            <a:endParaRPr lang="en-US"/>
          </a:p>
        </p:txBody>
      </p:sp>
    </p:spTree>
    <p:extLst>
      <p:ext uri="{BB962C8B-B14F-4D97-AF65-F5344CB8AC3E}">
        <p14:creationId xmlns:p14="http://schemas.microsoft.com/office/powerpoint/2010/main" val="1024087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1B5654-51D4-4158-B843-541054865C95}" type="datetimeFigureOut">
              <a:rPr lang="en-US" smtClean="0"/>
              <a:t>3/22/2025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CC2D0C-7BFD-489F-9EDD-3ACAD47EFEA9}" type="slidenum">
              <a:rPr lang="en-US" smtClean="0"/>
              <a:t>‹#›</a:t>
            </a:fld>
            <a:endParaRPr lang="en-US"/>
          </a:p>
        </p:txBody>
      </p:sp>
    </p:spTree>
    <p:extLst>
      <p:ext uri="{BB962C8B-B14F-4D97-AF65-F5344CB8AC3E}">
        <p14:creationId xmlns:p14="http://schemas.microsoft.com/office/powerpoint/2010/main" val="601433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1B5654-51D4-4158-B843-541054865C95}" type="datetimeFigureOut">
              <a:rPr lang="en-US" smtClean="0"/>
              <a:t>3/22/2025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CC2D0C-7BFD-489F-9EDD-3ACAD47EFEA9}" type="slidenum">
              <a:rPr lang="en-US" smtClean="0"/>
              <a:t>‹#›</a:t>
            </a:fld>
            <a:endParaRPr lang="en-US"/>
          </a:p>
        </p:txBody>
      </p:sp>
    </p:spTree>
    <p:extLst>
      <p:ext uri="{BB962C8B-B14F-4D97-AF65-F5344CB8AC3E}">
        <p14:creationId xmlns:p14="http://schemas.microsoft.com/office/powerpoint/2010/main" val="242778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61B5654-51D4-4158-B843-541054865C95}" type="datetimeFigureOut">
              <a:rPr lang="en-US" smtClean="0"/>
              <a:t>3/22/2025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92CC2D0C-7BFD-489F-9EDD-3ACAD47EFEA9}" type="slidenum">
              <a:rPr lang="en-US" smtClean="0"/>
              <a:t>‹#›</a:t>
            </a:fld>
            <a:endParaRPr lang="en-US"/>
          </a:p>
        </p:txBody>
      </p:sp>
    </p:spTree>
    <p:extLst>
      <p:ext uri="{BB962C8B-B14F-4D97-AF65-F5344CB8AC3E}">
        <p14:creationId xmlns:p14="http://schemas.microsoft.com/office/powerpoint/2010/main" val="410181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61B5654-51D4-4158-B843-541054865C95}" type="datetimeFigureOut">
              <a:rPr lang="en-US" smtClean="0"/>
              <a:t>3/22/2025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2CC2D0C-7BFD-489F-9EDD-3ACAD47EFEA9}" type="slidenum">
              <a:rPr lang="en-US" smtClean="0"/>
              <a:t>‹#›</a:t>
            </a:fld>
            <a:endParaRPr lang="en-US"/>
          </a:p>
        </p:txBody>
      </p:sp>
    </p:spTree>
    <p:extLst>
      <p:ext uri="{BB962C8B-B14F-4D97-AF65-F5344CB8AC3E}">
        <p14:creationId xmlns:p14="http://schemas.microsoft.com/office/powerpoint/2010/main" val="2396067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1B5654-51D4-4158-B843-541054865C95}" type="datetimeFigureOut">
              <a:rPr lang="en-US" smtClean="0"/>
              <a:t>3/22/2025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C2D0C-7BFD-489F-9EDD-3ACAD47EFEA9}" type="slidenum">
              <a:rPr lang="en-US" smtClean="0"/>
              <a:t>‹#›</a:t>
            </a:fld>
            <a:endParaRPr lang="en-US"/>
          </a:p>
        </p:txBody>
      </p:sp>
    </p:spTree>
    <p:extLst>
      <p:ext uri="{BB962C8B-B14F-4D97-AF65-F5344CB8AC3E}">
        <p14:creationId xmlns:p14="http://schemas.microsoft.com/office/powerpoint/2010/main" val="715386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61B5654-51D4-4158-B843-541054865C95}" type="datetimeFigureOut">
              <a:rPr lang="en-US" smtClean="0"/>
              <a:t>3/22/2025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2CC2D0C-7BFD-489F-9EDD-3ACAD47EFEA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8197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oi.org/11.33300/966.634" TargetMode="External"/><Relationship Id="rId2" Type="http://schemas.openxmlformats.org/officeDocument/2006/relationships/hyperlink" Target="https://doi.org/10.54300/956.678"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C84651-1D0C-3DB2-AF71-477D6A42EB1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7F9F48C-687B-EE33-7677-858AADFE36AC}"/>
              </a:ext>
            </a:extLst>
          </p:cNvPr>
          <p:cNvSpPr txBox="1"/>
          <p:nvPr/>
        </p:nvSpPr>
        <p:spPr>
          <a:xfrm>
            <a:off x="1838793" y="1148921"/>
            <a:ext cx="8514413" cy="1668470"/>
          </a:xfrm>
          <a:prstGeom prst="rect">
            <a:avLst/>
          </a:prstGeom>
          <a:noFill/>
        </p:spPr>
        <p:txBody>
          <a:bodyPr wrap="square">
            <a:spAutoFit/>
          </a:bodyPr>
          <a:lstStyle/>
          <a:p>
            <a:pPr algn="ctr">
              <a:lnSpc>
                <a:spcPct val="150000"/>
              </a:lnSpc>
            </a:pPr>
            <a:r>
              <a:rPr lang="en-US" sz="3600" b="1" dirty="0">
                <a:solidFill>
                  <a:srgbClr val="00B0F0"/>
                </a:solidFill>
                <a:latin typeface="+mj-lt"/>
              </a:rPr>
              <a:t>Test construction and preparation of students for licensure and certification examination</a:t>
            </a:r>
          </a:p>
        </p:txBody>
      </p:sp>
      <p:pic>
        <p:nvPicPr>
          <p:cNvPr id="6" name="Picture 5" descr="A picture containing logo&#10;&#10;Description automatically generated">
            <a:extLst>
              <a:ext uri="{FF2B5EF4-FFF2-40B4-BE49-F238E27FC236}">
                <a16:creationId xmlns:a16="http://schemas.microsoft.com/office/drawing/2014/main" id="{09534AAF-5036-B5B2-3280-9A93C61873F4}"/>
              </a:ext>
            </a:extLst>
          </p:cNvPr>
          <p:cNvPicPr>
            <a:picLocks noChangeAspect="1"/>
          </p:cNvPicPr>
          <p:nvPr/>
        </p:nvPicPr>
        <p:blipFill>
          <a:blip r:embed="rId2" cstate="print"/>
          <a:srcRect/>
          <a:stretch>
            <a:fillRect/>
          </a:stretch>
        </p:blipFill>
        <p:spPr bwMode="auto">
          <a:xfrm>
            <a:off x="307962" y="136521"/>
            <a:ext cx="1435894" cy="1317253"/>
          </a:xfrm>
          <a:prstGeom prst="rect">
            <a:avLst/>
          </a:prstGeom>
          <a:noFill/>
          <a:ln w="9525">
            <a:noFill/>
            <a:miter lim="800000"/>
            <a:headEnd/>
            <a:tailEnd/>
          </a:ln>
        </p:spPr>
      </p:pic>
      <p:pic>
        <p:nvPicPr>
          <p:cNvPr id="7" name="Picture 6">
            <a:extLst>
              <a:ext uri="{FF2B5EF4-FFF2-40B4-BE49-F238E27FC236}">
                <a16:creationId xmlns:a16="http://schemas.microsoft.com/office/drawing/2014/main" id="{A715031F-59DE-0A07-713C-6AC4354A164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66022" y="129323"/>
            <a:ext cx="1287338" cy="1317253"/>
          </a:xfrm>
          <a:prstGeom prst="rect">
            <a:avLst/>
          </a:prstGeom>
          <a:solidFill>
            <a:srgbClr val="DDDDDD"/>
          </a:solidFill>
          <a:ln w="9525" cap="rnd">
            <a:solidFill>
              <a:srgbClr val="800080"/>
            </a:solidFill>
            <a:prstDash val="sysDot"/>
            <a:miter lim="800000"/>
            <a:headEnd/>
            <a:tailEnd/>
          </a:ln>
        </p:spPr>
      </p:pic>
      <p:sp>
        <p:nvSpPr>
          <p:cNvPr id="9" name="TextBox 8">
            <a:extLst>
              <a:ext uri="{FF2B5EF4-FFF2-40B4-BE49-F238E27FC236}">
                <a16:creationId xmlns:a16="http://schemas.microsoft.com/office/drawing/2014/main" id="{07693D62-EC16-5EA0-F850-D2EEC1362322}"/>
              </a:ext>
            </a:extLst>
          </p:cNvPr>
          <p:cNvSpPr txBox="1"/>
          <p:nvPr/>
        </p:nvSpPr>
        <p:spPr>
          <a:xfrm>
            <a:off x="594332" y="3315988"/>
            <a:ext cx="6474832" cy="2393091"/>
          </a:xfrm>
          <a:prstGeom prst="rect">
            <a:avLst/>
          </a:prstGeom>
          <a:noFill/>
        </p:spPr>
        <p:txBody>
          <a:bodyPr wrap="square">
            <a:spAutoFit/>
          </a:bodyPr>
          <a:lstStyle/>
          <a:p>
            <a:pPr algn="l" rtl="0"/>
            <a:r>
              <a:rPr lang="en-US" sz="2800" b="1" dirty="0">
                <a:solidFill>
                  <a:srgbClr val="00B0F0"/>
                </a:solidFill>
                <a:latin typeface="+mj-lt"/>
                <a:cs typeface="Times New Roman" panose="02020603050405020304" pitchFamily="18" charset="0"/>
              </a:rPr>
              <a:t>Under Supervised by</a:t>
            </a:r>
          </a:p>
          <a:p>
            <a:pPr marL="285750" indent="-285750" algn="l" rtl="0">
              <a:lnSpc>
                <a:spcPct val="150000"/>
              </a:lnSpc>
              <a:buFont typeface="Wingdings" panose="05000000000000000000" pitchFamily="2" charset="2"/>
              <a:buChar char="§"/>
            </a:pPr>
            <a:r>
              <a:rPr lang="en-US" sz="2800" b="1" dirty="0">
                <a:latin typeface="+mj-lt"/>
                <a:cs typeface="Times New Roman" panose="02020603050405020304" pitchFamily="18" charset="0"/>
              </a:rPr>
              <a:t>Prof. Dr. Effat </a:t>
            </a:r>
            <a:r>
              <a:rPr lang="en-US" sz="2800" b="1" dirty="0" err="1">
                <a:latin typeface="+mj-lt"/>
                <a:cs typeface="Times New Roman" panose="02020603050405020304" pitchFamily="18" charset="0"/>
              </a:rPr>
              <a:t>Elkarmalawy</a:t>
            </a:r>
            <a:endParaRPr lang="en-US" sz="2800" b="1" dirty="0">
              <a:latin typeface="+mj-lt"/>
              <a:cs typeface="Times New Roman" panose="02020603050405020304" pitchFamily="18" charset="0"/>
            </a:endParaRPr>
          </a:p>
          <a:p>
            <a:pPr marL="285750" indent="-285750" algn="l" rtl="0">
              <a:lnSpc>
                <a:spcPct val="150000"/>
              </a:lnSpc>
              <a:buFont typeface="Wingdings" panose="05000000000000000000" pitchFamily="2" charset="2"/>
              <a:buChar char="§"/>
            </a:pPr>
            <a:r>
              <a:rPr lang="en-US" sz="2800" b="1" dirty="0">
                <a:latin typeface="+mj-lt"/>
                <a:cs typeface="Times New Roman" panose="02020603050405020304" pitchFamily="18" charset="0"/>
              </a:rPr>
              <a:t>Prof. Dr. </a:t>
            </a:r>
            <a:r>
              <a:rPr lang="en-US" sz="2800" b="1" dirty="0" err="1">
                <a:latin typeface="+mj-lt"/>
                <a:cs typeface="Times New Roman" panose="02020603050405020304" pitchFamily="18" charset="0"/>
              </a:rPr>
              <a:t>Enas</a:t>
            </a:r>
            <a:r>
              <a:rPr lang="en-US" sz="2800" b="1" dirty="0">
                <a:latin typeface="+mj-lt"/>
                <a:cs typeface="Times New Roman" panose="02020603050405020304" pitchFamily="18" charset="0"/>
              </a:rPr>
              <a:t> Helmy</a:t>
            </a:r>
          </a:p>
          <a:p>
            <a:pPr marL="285750" indent="-285750" algn="l" rtl="0">
              <a:lnSpc>
                <a:spcPct val="150000"/>
              </a:lnSpc>
              <a:buFont typeface="Wingdings" panose="05000000000000000000" pitchFamily="2" charset="2"/>
              <a:buChar char="§"/>
            </a:pPr>
            <a:r>
              <a:rPr lang="en-US" sz="2800" b="1" dirty="0">
                <a:latin typeface="+mj-lt"/>
                <a:cs typeface="Times New Roman" panose="02020603050405020304" pitchFamily="18" charset="0"/>
              </a:rPr>
              <a:t>Prof. Dr</a:t>
            </a:r>
            <a:r>
              <a:rPr lang="ar-SA" sz="2800" b="1" dirty="0">
                <a:latin typeface="+mj-lt"/>
                <a:cs typeface="Times New Roman" panose="02020603050405020304" pitchFamily="18" charset="0"/>
              </a:rPr>
              <a:t>. </a:t>
            </a:r>
            <a:r>
              <a:rPr lang="en-US" sz="2800" b="1" dirty="0">
                <a:latin typeface="+mj-lt"/>
                <a:cs typeface="Times New Roman" panose="02020603050405020304" pitchFamily="18" charset="0"/>
              </a:rPr>
              <a:t>Heba Ahmed</a:t>
            </a:r>
          </a:p>
        </p:txBody>
      </p:sp>
      <p:sp>
        <p:nvSpPr>
          <p:cNvPr id="10" name="عنوان فرعي 2">
            <a:extLst>
              <a:ext uri="{FF2B5EF4-FFF2-40B4-BE49-F238E27FC236}">
                <a16:creationId xmlns:a16="http://schemas.microsoft.com/office/drawing/2014/main" id="{90BCE7FE-48FF-0A06-83AA-A60B43B07541}"/>
              </a:ext>
            </a:extLst>
          </p:cNvPr>
          <p:cNvSpPr txBox="1">
            <a:spLocks/>
          </p:cNvSpPr>
          <p:nvPr/>
        </p:nvSpPr>
        <p:spPr>
          <a:xfrm>
            <a:off x="8305800" y="3429000"/>
            <a:ext cx="3886200" cy="1942747"/>
          </a:xfrm>
          <a:prstGeom prst="rect">
            <a:avLst/>
          </a:prstGeom>
        </p:spPr>
        <p:txBody>
          <a:bodyPr>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40000"/>
              </a:lnSpc>
            </a:pPr>
            <a:r>
              <a:rPr lang="en-US" sz="2800" dirty="0">
                <a:solidFill>
                  <a:srgbClr val="00B0F0"/>
                </a:solidFill>
                <a:latin typeface="+mj-lt"/>
                <a:cs typeface="Times New Roman" panose="02020603050405020304" pitchFamily="18" charset="0"/>
              </a:rPr>
              <a:t>  </a:t>
            </a:r>
            <a:r>
              <a:rPr lang="en-US" sz="2800" b="1" dirty="0">
                <a:solidFill>
                  <a:srgbClr val="00B0F0"/>
                </a:solidFill>
                <a:latin typeface="+mj-lt"/>
                <a:cs typeface="Times New Roman" panose="02020603050405020304" pitchFamily="18" charset="0"/>
              </a:rPr>
              <a:t>Presented by</a:t>
            </a:r>
          </a:p>
          <a:p>
            <a:pPr marL="285750" indent="-285750">
              <a:lnSpc>
                <a:spcPct val="140000"/>
              </a:lnSpc>
              <a:buFont typeface="Wingdings" panose="05000000000000000000" pitchFamily="2" charset="2"/>
              <a:buChar char="§"/>
            </a:pPr>
            <a:r>
              <a:rPr lang="en-US" sz="2800" b="1" dirty="0">
                <a:solidFill>
                  <a:srgbClr val="002060"/>
                </a:solidFill>
                <a:latin typeface="+mj-lt"/>
                <a:cs typeface="Times New Roman" panose="02020603050405020304" pitchFamily="18" charset="0"/>
              </a:rPr>
              <a:t>Faten Ziad Madi</a:t>
            </a:r>
          </a:p>
          <a:p>
            <a:pPr marL="285750" indent="-285750">
              <a:lnSpc>
                <a:spcPct val="140000"/>
              </a:lnSpc>
              <a:buFont typeface="Wingdings" panose="05000000000000000000" pitchFamily="2" charset="2"/>
              <a:buChar char="§"/>
            </a:pPr>
            <a:r>
              <a:rPr lang="en-US" sz="2800" b="1" dirty="0">
                <a:solidFill>
                  <a:srgbClr val="002060"/>
                </a:solidFill>
                <a:latin typeface="+mj-lt"/>
                <a:cs typeface="Times New Roman" panose="02020603050405020304" pitchFamily="18" charset="0"/>
              </a:rPr>
              <a:t>Amal </a:t>
            </a:r>
            <a:r>
              <a:rPr lang="en-US" sz="2800" b="1" dirty="0" err="1">
                <a:solidFill>
                  <a:srgbClr val="002060"/>
                </a:solidFill>
                <a:latin typeface="+mj-lt"/>
                <a:cs typeface="Times New Roman" panose="02020603050405020304" pitchFamily="18" charset="0"/>
              </a:rPr>
              <a:t>sobhy</a:t>
            </a:r>
            <a:endParaRPr lang="en-US" sz="2800" b="1" dirty="0">
              <a:solidFill>
                <a:srgbClr val="002060"/>
              </a:solidFill>
              <a:latin typeface="+mj-lt"/>
              <a:cs typeface="Times New Roman" panose="02020603050405020304" pitchFamily="18" charset="0"/>
            </a:endParaRPr>
          </a:p>
          <a:p>
            <a:pPr>
              <a:lnSpc>
                <a:spcPct val="140000"/>
              </a:lnSpc>
            </a:pPr>
            <a:endParaRPr lang="ar-SA" sz="2400" dirty="0">
              <a:solidFill>
                <a:srgbClr val="00B0F0"/>
              </a:solidFill>
              <a:latin typeface="+mj-lt"/>
              <a:cs typeface="Times New Roman" panose="02020603050405020304" pitchFamily="18" charset="0"/>
            </a:endParaRPr>
          </a:p>
        </p:txBody>
      </p:sp>
    </p:spTree>
    <p:extLst>
      <p:ext uri="{BB962C8B-B14F-4D97-AF65-F5344CB8AC3E}">
        <p14:creationId xmlns:p14="http://schemas.microsoft.com/office/powerpoint/2010/main" val="2416148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59768-F4A1-7CC5-AB67-2E8F8DB453F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E86ED1C-00B7-EFB9-A7C4-0FBA9006F12F}"/>
              </a:ext>
            </a:extLst>
          </p:cNvPr>
          <p:cNvSpPr txBox="1"/>
          <p:nvPr/>
        </p:nvSpPr>
        <p:spPr>
          <a:xfrm>
            <a:off x="1079292" y="299803"/>
            <a:ext cx="8904157" cy="646331"/>
          </a:xfrm>
          <a:prstGeom prst="rect">
            <a:avLst/>
          </a:prstGeom>
          <a:noFill/>
        </p:spPr>
        <p:txBody>
          <a:bodyPr wrap="square" rtlCol="0">
            <a:spAutoFit/>
          </a:bodyPr>
          <a:lstStyle/>
          <a:p>
            <a:r>
              <a:rPr lang="en-US" sz="3600" b="1" dirty="0">
                <a:solidFill>
                  <a:srgbClr val="00B0F0"/>
                </a:solidFill>
              </a:rPr>
              <a:t>Cont. purpose of test construction  </a:t>
            </a:r>
          </a:p>
        </p:txBody>
      </p:sp>
      <p:sp>
        <p:nvSpPr>
          <p:cNvPr id="5" name="TextBox 4">
            <a:extLst>
              <a:ext uri="{FF2B5EF4-FFF2-40B4-BE49-F238E27FC236}">
                <a16:creationId xmlns:a16="http://schemas.microsoft.com/office/drawing/2014/main" id="{79182CD0-20DB-9AA2-63A7-50EF1899E638}"/>
              </a:ext>
            </a:extLst>
          </p:cNvPr>
          <p:cNvSpPr txBox="1"/>
          <p:nvPr/>
        </p:nvSpPr>
        <p:spPr>
          <a:xfrm>
            <a:off x="504668" y="1079291"/>
            <a:ext cx="11182663" cy="5186676"/>
          </a:xfrm>
          <a:prstGeom prst="rect">
            <a:avLst/>
          </a:prstGeom>
          <a:noFill/>
        </p:spPr>
        <p:txBody>
          <a:bodyPr wrap="square">
            <a:spAutoFit/>
          </a:bodyPr>
          <a:lstStyle/>
          <a:p>
            <a:pPr algn="just">
              <a:lnSpc>
                <a:spcPct val="150000"/>
              </a:lnSpc>
            </a:pPr>
            <a:r>
              <a:rPr lang="en-US" sz="3200" b="1" dirty="0"/>
              <a:t>For example</a:t>
            </a:r>
            <a:r>
              <a:rPr lang="en-US" sz="3200" dirty="0"/>
              <a:t>, the purpose of a medical licensing exam is to assess whether candidates have the necessary clinical knowledge, diagnostic reasoning, and patient care skills to practice medicine safely and effectively. This test ensures that all licensed professionals meet a standardized level of competency, protecting public health and maintaining the integrity of the healthcare system</a:t>
            </a:r>
          </a:p>
        </p:txBody>
      </p:sp>
    </p:spTree>
    <p:extLst>
      <p:ext uri="{BB962C8B-B14F-4D97-AF65-F5344CB8AC3E}">
        <p14:creationId xmlns:p14="http://schemas.microsoft.com/office/powerpoint/2010/main" val="4010807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197DE-AE02-54CF-32DE-0D708693661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8D2F0FD-9081-5F09-316E-271C60462F19}"/>
              </a:ext>
            </a:extLst>
          </p:cNvPr>
          <p:cNvSpPr txBox="1"/>
          <p:nvPr/>
        </p:nvSpPr>
        <p:spPr>
          <a:xfrm>
            <a:off x="768246" y="362474"/>
            <a:ext cx="6093500" cy="646331"/>
          </a:xfrm>
          <a:prstGeom prst="rect">
            <a:avLst/>
          </a:prstGeom>
          <a:noFill/>
        </p:spPr>
        <p:txBody>
          <a:bodyPr wrap="square">
            <a:spAutoFit/>
          </a:bodyPr>
          <a:lstStyle/>
          <a:p>
            <a:r>
              <a:rPr lang="en-US" sz="3600" b="1" dirty="0">
                <a:solidFill>
                  <a:srgbClr val="00B0F0"/>
                </a:solidFill>
              </a:rPr>
              <a:t>Steps of test construction</a:t>
            </a:r>
          </a:p>
        </p:txBody>
      </p:sp>
      <p:sp>
        <p:nvSpPr>
          <p:cNvPr id="4" name="TextBox 3">
            <a:extLst>
              <a:ext uri="{FF2B5EF4-FFF2-40B4-BE49-F238E27FC236}">
                <a16:creationId xmlns:a16="http://schemas.microsoft.com/office/drawing/2014/main" id="{4836CECA-6CB2-2E40-F58C-56422A523DD5}"/>
              </a:ext>
            </a:extLst>
          </p:cNvPr>
          <p:cNvSpPr txBox="1"/>
          <p:nvPr/>
        </p:nvSpPr>
        <p:spPr>
          <a:xfrm>
            <a:off x="539646" y="1244183"/>
            <a:ext cx="11362544" cy="4467057"/>
          </a:xfrm>
          <a:prstGeom prst="rect">
            <a:avLst/>
          </a:prstGeom>
          <a:noFill/>
        </p:spPr>
        <p:txBody>
          <a:bodyPr wrap="square">
            <a:spAutoFit/>
          </a:bodyPr>
          <a:lstStyle/>
          <a:p>
            <a:pPr marL="0" indent="0" algn="just">
              <a:lnSpc>
                <a:spcPct val="150000"/>
              </a:lnSpc>
              <a:buNone/>
            </a:pPr>
            <a:r>
              <a:rPr lang="en-US" sz="2400" b="1" i="0" u="none" strike="noStrike" baseline="0" dirty="0">
                <a:cs typeface="Times New Roman" panose="02020603050405020304" pitchFamily="18" charset="0"/>
              </a:rPr>
              <a:t>2. Determine the content and format of the test: </a:t>
            </a:r>
            <a:r>
              <a:rPr lang="en-US" sz="2400" b="0" i="0" u="none" strike="noStrike" baseline="0" dirty="0">
                <a:cs typeface="Times New Roman" panose="02020603050405020304" pitchFamily="18" charset="0"/>
              </a:rPr>
              <a:t>This involves selecting appropriate item formats, such as multiple-choice, true/false, or essay questions, and deciding on the number and type of items to include on the test. </a:t>
            </a:r>
            <a:r>
              <a:rPr lang="en-US" sz="2400" b="1" i="0" u="none" strike="noStrike" baseline="0" dirty="0">
                <a:solidFill>
                  <a:srgbClr val="00B0F0"/>
                </a:solidFill>
                <a:cs typeface="Times New Roman" panose="02020603050405020304" pitchFamily="18" charset="0"/>
              </a:rPr>
              <a:t>Example: </a:t>
            </a:r>
            <a:r>
              <a:rPr lang="en-US" sz="2400" dirty="0"/>
              <a:t>a nursing certification exam may include questions on patient assessment, medication administration, and emergency response protocols. The test format consists of multiple-choice questions to assess theoretical knowledge, true/false questions to evaluate understanding of best practices, and case scenario questions to measure critical thinking and decision-making skills in clinical situations</a:t>
            </a:r>
            <a:r>
              <a:rPr lang="en-US" sz="2400" b="0" i="0" u="none" strike="noStrike" baseline="0" dirty="0">
                <a:cs typeface="Times New Roman" panose="02020603050405020304" pitchFamily="18" charset="0"/>
              </a:rPr>
              <a:t>.</a:t>
            </a:r>
            <a:r>
              <a:rPr lang="en-US" sz="2000" b="0" i="0" u="none" strike="noStrike" baseline="0" dirty="0">
                <a:cs typeface="Times New Roman" panose="02020603050405020304" pitchFamily="18" charset="0"/>
              </a:rPr>
              <a:t> (Zeichner et al., 2024)</a:t>
            </a:r>
          </a:p>
        </p:txBody>
      </p:sp>
    </p:spTree>
    <p:extLst>
      <p:ext uri="{BB962C8B-B14F-4D97-AF65-F5344CB8AC3E}">
        <p14:creationId xmlns:p14="http://schemas.microsoft.com/office/powerpoint/2010/main" val="1154547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193FB3-57B5-EAE7-70DA-8D6820739C0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5FC7B22-22A7-A6A6-B5CB-D176A9794B06}"/>
              </a:ext>
            </a:extLst>
          </p:cNvPr>
          <p:cNvSpPr txBox="1"/>
          <p:nvPr/>
        </p:nvSpPr>
        <p:spPr>
          <a:xfrm>
            <a:off x="768246" y="362474"/>
            <a:ext cx="6093500" cy="646331"/>
          </a:xfrm>
          <a:prstGeom prst="rect">
            <a:avLst/>
          </a:prstGeom>
          <a:noFill/>
        </p:spPr>
        <p:txBody>
          <a:bodyPr wrap="square">
            <a:spAutoFit/>
          </a:bodyPr>
          <a:lstStyle/>
          <a:p>
            <a:r>
              <a:rPr lang="en-US" sz="3600" b="1" dirty="0">
                <a:solidFill>
                  <a:srgbClr val="00B0F0"/>
                </a:solidFill>
              </a:rPr>
              <a:t>Steps of test construction</a:t>
            </a:r>
          </a:p>
        </p:txBody>
      </p:sp>
      <p:sp>
        <p:nvSpPr>
          <p:cNvPr id="4" name="TextBox 3">
            <a:extLst>
              <a:ext uri="{FF2B5EF4-FFF2-40B4-BE49-F238E27FC236}">
                <a16:creationId xmlns:a16="http://schemas.microsoft.com/office/drawing/2014/main" id="{EB42070D-9875-EF9B-D5AE-3B7562DE12C1}"/>
              </a:ext>
            </a:extLst>
          </p:cNvPr>
          <p:cNvSpPr txBox="1"/>
          <p:nvPr/>
        </p:nvSpPr>
        <p:spPr>
          <a:xfrm>
            <a:off x="512164" y="1304144"/>
            <a:ext cx="11167672" cy="4549835"/>
          </a:xfrm>
          <a:prstGeom prst="rect">
            <a:avLst/>
          </a:prstGeom>
          <a:noFill/>
        </p:spPr>
        <p:txBody>
          <a:bodyPr wrap="square">
            <a:spAutoFit/>
          </a:bodyPr>
          <a:lstStyle/>
          <a:p>
            <a:pPr algn="just">
              <a:lnSpc>
                <a:spcPct val="150000"/>
              </a:lnSpc>
            </a:pPr>
            <a:r>
              <a:rPr lang="en-US" sz="2800" dirty="0"/>
              <a:t>3. </a:t>
            </a:r>
            <a:r>
              <a:rPr lang="en-US" sz="2800" b="1" dirty="0"/>
              <a:t>Writing test items </a:t>
            </a:r>
            <a:r>
              <a:rPr lang="en-US" sz="2800" dirty="0"/>
              <a:t>involves creating questions or tasks that accurately measure the intended knowledge, skills, or abilities. Test items should be </a:t>
            </a:r>
            <a:r>
              <a:rPr lang="en-US" sz="2800" dirty="0">
                <a:solidFill>
                  <a:srgbClr val="FF0000"/>
                </a:solidFill>
              </a:rPr>
              <a:t>clear, unambiguous, and aligned with the test’s purpose</a:t>
            </a:r>
            <a:r>
              <a:rPr lang="en-US" sz="2800" dirty="0"/>
              <a:t>. There are different types of test items, including multiple-choice questions, true/false statements, short-answer questions, and performance-based tasks. Each type should be chosen based on the nature of what is being assessed. (</a:t>
            </a:r>
            <a:r>
              <a:rPr lang="en-US" sz="2800" b="0" i="0" u="none" strike="noStrike" baseline="0" dirty="0">
                <a:cs typeface="Times New Roman" panose="02020603050405020304" pitchFamily="18" charset="0"/>
              </a:rPr>
              <a:t>Zeichner et al., 2024)</a:t>
            </a:r>
            <a:endParaRPr lang="en-US" sz="2800" dirty="0"/>
          </a:p>
        </p:txBody>
      </p:sp>
    </p:spTree>
    <p:extLst>
      <p:ext uri="{BB962C8B-B14F-4D97-AF65-F5344CB8AC3E}">
        <p14:creationId xmlns:p14="http://schemas.microsoft.com/office/powerpoint/2010/main" val="3668145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1F0BC-8F03-C41F-A9A3-116F55FA613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A84EEE7-E553-1124-22A5-8F717FC9C114}"/>
              </a:ext>
            </a:extLst>
          </p:cNvPr>
          <p:cNvSpPr txBox="1"/>
          <p:nvPr/>
        </p:nvSpPr>
        <p:spPr>
          <a:xfrm>
            <a:off x="628338" y="0"/>
            <a:ext cx="10515600" cy="1325563"/>
          </a:xfrm>
          <a:prstGeom prst="rect">
            <a:avLst/>
          </a:prstGeom>
        </p:spPr>
        <p:txBody>
          <a:bodyPr vert="horz" lIns="91440" tIns="45720" rIns="91440" bIns="45720" rtlCol="0" anchor="ctr">
            <a:normAutofit/>
          </a:bodyPr>
          <a:lstStyle/>
          <a:p>
            <a:pPr marL="0" indent="0">
              <a:lnSpc>
                <a:spcPct val="90000"/>
              </a:lnSpc>
              <a:spcBef>
                <a:spcPct val="0"/>
              </a:spcBef>
              <a:spcAft>
                <a:spcPts val="600"/>
              </a:spcAft>
            </a:pPr>
            <a:r>
              <a:rPr lang="en-US" sz="3600" b="1" i="0" u="none" strike="noStrike" kern="1200" baseline="0" dirty="0">
                <a:solidFill>
                  <a:srgbClr val="00B0F0"/>
                </a:solidFill>
                <a:latin typeface="+mj-lt"/>
                <a:ea typeface="+mj-ea"/>
                <a:cs typeface="Times New Roman" panose="02020603050405020304" pitchFamily="18" charset="0"/>
              </a:rPr>
              <a:t>Steps of test construction ,cont.</a:t>
            </a:r>
          </a:p>
        </p:txBody>
      </p:sp>
      <p:sp>
        <p:nvSpPr>
          <p:cNvPr id="4" name="TextBox 3">
            <a:extLst>
              <a:ext uri="{FF2B5EF4-FFF2-40B4-BE49-F238E27FC236}">
                <a16:creationId xmlns:a16="http://schemas.microsoft.com/office/drawing/2014/main" id="{E0984963-162B-16A4-CB6A-9B6976994D6E}"/>
              </a:ext>
            </a:extLst>
          </p:cNvPr>
          <p:cNvSpPr txBox="1"/>
          <p:nvPr/>
        </p:nvSpPr>
        <p:spPr>
          <a:xfrm>
            <a:off x="628338" y="1096526"/>
            <a:ext cx="11563662" cy="1143070"/>
          </a:xfrm>
          <a:prstGeom prst="rect">
            <a:avLst/>
          </a:prstGeom>
          <a:noFill/>
        </p:spPr>
        <p:txBody>
          <a:bodyPr wrap="square">
            <a:spAutoFit/>
          </a:bodyPr>
          <a:lstStyle/>
          <a:p>
            <a:pPr marL="0" indent="0">
              <a:lnSpc>
                <a:spcPct val="150000"/>
              </a:lnSpc>
              <a:buNone/>
            </a:pPr>
            <a:r>
              <a:rPr lang="en-US" sz="2400" b="1" u="none" strike="noStrike" baseline="0" dirty="0">
                <a:cs typeface="Times New Roman" panose="02020603050405020304" pitchFamily="18" charset="0"/>
              </a:rPr>
              <a:t>3. Write test items: </a:t>
            </a:r>
          </a:p>
          <a:p>
            <a:pPr marL="0" indent="0">
              <a:lnSpc>
                <a:spcPct val="150000"/>
              </a:lnSpc>
              <a:buNone/>
            </a:pPr>
            <a:endParaRPr lang="en-US" sz="2400" b="1" u="none" strike="noStrike" baseline="0" dirty="0">
              <a:cs typeface="Times New Roman" panose="02020603050405020304" pitchFamily="18" charset="0"/>
            </a:endParaRPr>
          </a:p>
        </p:txBody>
      </p:sp>
      <p:sp>
        <p:nvSpPr>
          <p:cNvPr id="3" name="Content Placeholder 3">
            <a:extLst>
              <a:ext uri="{FF2B5EF4-FFF2-40B4-BE49-F238E27FC236}">
                <a16:creationId xmlns:a16="http://schemas.microsoft.com/office/drawing/2014/main" id="{91B0BF1A-EF82-AA95-FC4C-BF686503109F}"/>
              </a:ext>
            </a:extLst>
          </p:cNvPr>
          <p:cNvSpPr>
            <a:spLocks noGrp="1"/>
          </p:cNvSpPr>
          <p:nvPr/>
        </p:nvSpPr>
        <p:spPr>
          <a:xfrm>
            <a:off x="504470" y="1745256"/>
            <a:ext cx="11563662" cy="48085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a:lstStyle>
          <a:p>
            <a:pPr marL="0" indent="0">
              <a:lnSpc>
                <a:spcPct val="150000"/>
              </a:lnSpc>
              <a:buNone/>
            </a:pPr>
            <a:r>
              <a:rPr lang="en-US" sz="2400" dirty="0">
                <a:cs typeface="Times New Roman" panose="02020603050405020304" pitchFamily="18" charset="0"/>
              </a:rPr>
              <a:t>Creating effective test items is crucial for accurate assessment. Explore the purpose, types, and guidelines for crafting impactful test items</a:t>
            </a:r>
            <a:r>
              <a:rPr lang="en-US" sz="2400" b="1" dirty="0">
                <a:cs typeface="Times New Roman" panose="02020603050405020304" pitchFamily="18" charset="0"/>
              </a:rPr>
              <a:t>.</a:t>
            </a:r>
          </a:p>
          <a:p>
            <a:pPr marL="0" indent="0">
              <a:lnSpc>
                <a:spcPct val="150000"/>
              </a:lnSpc>
              <a:buNone/>
            </a:pPr>
            <a:r>
              <a:rPr lang="en-US" sz="2400" b="1" u="sng" dirty="0">
                <a:solidFill>
                  <a:schemeClr val="accent1"/>
                </a:solidFill>
                <a:cs typeface="Times New Roman" panose="02020603050405020304" pitchFamily="18" charset="0"/>
              </a:rPr>
              <a:t>Purpose of Test Items:</a:t>
            </a:r>
          </a:p>
          <a:p>
            <a:pPr marL="0" indent="0">
              <a:lnSpc>
                <a:spcPct val="150000"/>
              </a:lnSpc>
              <a:buNone/>
            </a:pPr>
            <a:r>
              <a:rPr lang="en-US" sz="2400" dirty="0">
                <a:cs typeface="Times New Roman" panose="02020603050405020304" pitchFamily="18" charset="0"/>
              </a:rPr>
              <a:t>Test items serve multiple purposes in assessments. They measure </a:t>
            </a:r>
            <a:r>
              <a:rPr lang="en-US" sz="2400" dirty="0">
                <a:solidFill>
                  <a:srgbClr val="FF0000"/>
                </a:solidFill>
                <a:cs typeface="Times New Roman" panose="02020603050405020304" pitchFamily="18" charset="0"/>
              </a:rPr>
              <a:t>knowledge, skills, and abilities,</a:t>
            </a:r>
            <a:r>
              <a:rPr lang="en-US" sz="2400" dirty="0">
                <a:cs typeface="Times New Roman" panose="02020603050405020304" pitchFamily="18" charset="0"/>
              </a:rPr>
              <a:t> provide feedback, and guide instruction.</a:t>
            </a:r>
          </a:p>
        </p:txBody>
      </p:sp>
    </p:spTree>
    <p:extLst>
      <p:ext uri="{BB962C8B-B14F-4D97-AF65-F5344CB8AC3E}">
        <p14:creationId xmlns:p14="http://schemas.microsoft.com/office/powerpoint/2010/main" val="1151090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5EDEFE-E3AD-F09F-8491-ED0FA44A74B9}"/>
              </a:ext>
            </a:extLst>
          </p:cNvPr>
          <p:cNvSpPr txBox="1"/>
          <p:nvPr/>
        </p:nvSpPr>
        <p:spPr>
          <a:xfrm>
            <a:off x="753255" y="302514"/>
            <a:ext cx="6292121" cy="584775"/>
          </a:xfrm>
          <a:prstGeom prst="rect">
            <a:avLst/>
          </a:prstGeom>
          <a:noFill/>
        </p:spPr>
        <p:txBody>
          <a:bodyPr wrap="square">
            <a:spAutoFit/>
          </a:bodyPr>
          <a:lstStyle/>
          <a:p>
            <a:r>
              <a:rPr lang="en-US" sz="3200" b="1" dirty="0">
                <a:solidFill>
                  <a:schemeClr val="accent1"/>
                </a:solidFill>
                <a:latin typeface="+mj-lt"/>
                <a:cs typeface="Times New Roman" panose="02020603050405020304" pitchFamily="18" charset="0"/>
              </a:rPr>
              <a:t>Writing Test Items ,</a:t>
            </a:r>
            <a:r>
              <a:rPr lang="en-US" sz="3200" b="1" dirty="0" err="1">
                <a:solidFill>
                  <a:schemeClr val="accent1"/>
                </a:solidFill>
                <a:latin typeface="+mj-lt"/>
                <a:cs typeface="Times New Roman" panose="02020603050405020304" pitchFamily="18" charset="0"/>
              </a:rPr>
              <a:t>cont</a:t>
            </a:r>
            <a:endParaRPr lang="en-US" sz="3200" dirty="0">
              <a:solidFill>
                <a:schemeClr val="accent1"/>
              </a:solidFill>
              <a:latin typeface="+mj-lt"/>
            </a:endParaRPr>
          </a:p>
        </p:txBody>
      </p:sp>
      <p:sp>
        <p:nvSpPr>
          <p:cNvPr id="4" name="Content Placeholder 3">
            <a:extLst>
              <a:ext uri="{FF2B5EF4-FFF2-40B4-BE49-F238E27FC236}">
                <a16:creationId xmlns:a16="http://schemas.microsoft.com/office/drawing/2014/main" id="{91B0BF1A-EF82-AA95-FC4C-BF686503109F}"/>
              </a:ext>
            </a:extLst>
          </p:cNvPr>
          <p:cNvSpPr>
            <a:spLocks noGrp="1"/>
          </p:cNvSpPr>
          <p:nvPr/>
        </p:nvSpPr>
        <p:spPr>
          <a:xfrm>
            <a:off x="465944" y="1139951"/>
            <a:ext cx="11556167" cy="4907879"/>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a:lstStyle>
          <a:p>
            <a:pPr marL="0" indent="0">
              <a:lnSpc>
                <a:spcPct val="150000"/>
              </a:lnSpc>
              <a:buNone/>
            </a:pPr>
            <a:r>
              <a:rPr lang="en-US" sz="2800" b="1" u="sng" dirty="0">
                <a:solidFill>
                  <a:schemeClr val="accent1"/>
                </a:solidFill>
                <a:cs typeface="Times New Roman" panose="02020603050405020304" pitchFamily="18" charset="0"/>
              </a:rPr>
              <a:t>General Rules for Writing Test Items:</a:t>
            </a:r>
          </a:p>
          <a:p>
            <a:pPr marL="0" lvl="0" indent="0" defTabSz="914400">
              <a:lnSpc>
                <a:spcPct val="150000"/>
              </a:lnSpc>
              <a:spcBef>
                <a:spcPct val="20000"/>
              </a:spcBef>
              <a:buNone/>
            </a:pPr>
            <a:r>
              <a:rPr lang="en-US" sz="2800" dirty="0">
                <a:solidFill>
                  <a:prstClr val="black"/>
                </a:solidFill>
                <a:cs typeface="Times New Roman" panose="02020603050405020304" pitchFamily="18" charset="0"/>
              </a:rPr>
              <a:t>1. Every item should </a:t>
            </a:r>
            <a:r>
              <a:rPr lang="en-US" sz="2800" b="1" dirty="0">
                <a:solidFill>
                  <a:srgbClr val="FF0000"/>
                </a:solidFill>
                <a:cs typeface="Times New Roman" panose="02020603050405020304" pitchFamily="18" charset="0"/>
              </a:rPr>
              <a:t>measure something important</a:t>
            </a:r>
            <a:r>
              <a:rPr lang="en-US" sz="2800" dirty="0">
                <a:solidFill>
                  <a:srgbClr val="FF0000"/>
                </a:solidFill>
                <a:cs typeface="Times New Roman" panose="02020603050405020304" pitchFamily="18" charset="0"/>
              </a:rPr>
              <a:t>, </a:t>
            </a:r>
            <a:r>
              <a:rPr lang="en-US" sz="2800" dirty="0">
                <a:solidFill>
                  <a:prstClr val="black"/>
                </a:solidFill>
                <a:cs typeface="Times New Roman" panose="02020603050405020304" pitchFamily="18" charset="0"/>
              </a:rPr>
              <a:t>have a correct answer, use </a:t>
            </a:r>
            <a:r>
              <a:rPr lang="en-US" sz="2800" b="1" dirty="0">
                <a:solidFill>
                  <a:srgbClr val="FF0000"/>
                </a:solidFill>
                <a:cs typeface="Times New Roman" panose="02020603050405020304" pitchFamily="18" charset="0"/>
              </a:rPr>
              <a:t>simple, clear, concise, precise, grammatically correct language</a:t>
            </a:r>
            <a:r>
              <a:rPr lang="en-US" sz="2800" dirty="0">
                <a:solidFill>
                  <a:srgbClr val="FF0000"/>
                </a:solidFill>
                <a:cs typeface="Times New Roman" panose="02020603050405020304" pitchFamily="18" charset="0"/>
              </a:rPr>
              <a:t>, </a:t>
            </a:r>
            <a:r>
              <a:rPr lang="en-US" sz="2800" dirty="0">
                <a:cs typeface="Times New Roman" panose="02020603050405020304" pitchFamily="18" charset="0"/>
              </a:rPr>
              <a:t>a</a:t>
            </a:r>
            <a:r>
              <a:rPr lang="en-US" sz="2800" dirty="0">
                <a:solidFill>
                  <a:prstClr val="black"/>
                </a:solidFill>
                <a:cs typeface="Times New Roman" panose="02020603050405020304" pitchFamily="18" charset="0"/>
              </a:rPr>
              <a:t>void using jargon, slang, or </a:t>
            </a:r>
            <a:r>
              <a:rPr lang="en-US" sz="2800" b="1" dirty="0">
                <a:solidFill>
                  <a:srgbClr val="FF0000"/>
                </a:solidFill>
                <a:cs typeface="Times New Roman" panose="02020603050405020304" pitchFamily="18" charset="0"/>
              </a:rPr>
              <a:t>unnecessary abbreviations.</a:t>
            </a:r>
          </a:p>
          <a:p>
            <a:pPr marL="0" lvl="0" indent="0" defTabSz="914400">
              <a:lnSpc>
                <a:spcPct val="150000"/>
              </a:lnSpc>
              <a:spcBef>
                <a:spcPct val="20000"/>
              </a:spcBef>
              <a:buNone/>
            </a:pPr>
            <a:r>
              <a:rPr lang="en-US" sz="2800" dirty="0">
                <a:solidFill>
                  <a:prstClr val="black"/>
                </a:solidFill>
                <a:cs typeface="Times New Roman" panose="02020603050405020304" pitchFamily="18" charset="0"/>
              </a:rPr>
              <a:t>2. Try to </a:t>
            </a:r>
            <a:r>
              <a:rPr lang="en-US" sz="2800" dirty="0">
                <a:cs typeface="Times New Roman" panose="02020603050405020304" pitchFamily="18" charset="0"/>
              </a:rPr>
              <a:t>use </a:t>
            </a:r>
            <a:r>
              <a:rPr lang="en-US" sz="2800" b="1" dirty="0">
                <a:solidFill>
                  <a:srgbClr val="FF0000"/>
                </a:solidFill>
                <a:cs typeface="Times New Roman" panose="02020603050405020304" pitchFamily="18" charset="0"/>
              </a:rPr>
              <a:t>positive wording.</a:t>
            </a:r>
          </a:p>
          <a:p>
            <a:pPr marL="0" lvl="0" indent="0" defTabSz="914400">
              <a:lnSpc>
                <a:spcPct val="150000"/>
              </a:lnSpc>
              <a:spcBef>
                <a:spcPct val="20000"/>
              </a:spcBef>
              <a:buNone/>
            </a:pPr>
            <a:r>
              <a:rPr lang="en-US" sz="2800" dirty="0">
                <a:solidFill>
                  <a:prstClr val="black"/>
                </a:solidFill>
                <a:cs typeface="Times New Roman" panose="02020603050405020304" pitchFamily="18" charset="0"/>
              </a:rPr>
              <a:t>3. No item should contain </a:t>
            </a:r>
            <a:r>
              <a:rPr lang="en-US" sz="2800" b="1" dirty="0">
                <a:solidFill>
                  <a:srgbClr val="FF0000"/>
                </a:solidFill>
                <a:cs typeface="Times New Roman" panose="02020603050405020304" pitchFamily="18" charset="0"/>
              </a:rPr>
              <a:t>irrelevant clues</a:t>
            </a:r>
            <a:r>
              <a:rPr lang="en-US" sz="2800" dirty="0">
                <a:solidFill>
                  <a:srgbClr val="FF0000"/>
                </a:solidFill>
                <a:cs typeface="Times New Roman" panose="02020603050405020304" pitchFamily="18" charset="0"/>
              </a:rPr>
              <a:t> </a:t>
            </a:r>
            <a:r>
              <a:rPr lang="en-US" sz="2800" dirty="0">
                <a:solidFill>
                  <a:prstClr val="black"/>
                </a:solidFill>
                <a:cs typeface="Times New Roman" panose="02020603050405020304" pitchFamily="18" charset="0"/>
              </a:rPr>
              <a:t>to the correct answer.</a:t>
            </a:r>
          </a:p>
          <a:p>
            <a:pPr marL="0" indent="0">
              <a:lnSpc>
                <a:spcPct val="150000"/>
              </a:lnSpc>
              <a:buNone/>
            </a:pPr>
            <a:endParaRPr lang="en-US" sz="2800" b="1" u="sng" dirty="0">
              <a:solidFill>
                <a:srgbClr val="C00000"/>
              </a:solidFill>
              <a:cs typeface="Times New Roman" panose="02020603050405020304" pitchFamily="18" charset="0"/>
            </a:endParaRPr>
          </a:p>
        </p:txBody>
      </p:sp>
    </p:spTree>
    <p:extLst>
      <p:ext uri="{BB962C8B-B14F-4D97-AF65-F5344CB8AC3E}">
        <p14:creationId xmlns:p14="http://schemas.microsoft.com/office/powerpoint/2010/main" val="1762232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a:extLst>
              <a:ext uri="{FF2B5EF4-FFF2-40B4-BE49-F238E27FC236}">
                <a16:creationId xmlns:a16="http://schemas.microsoft.com/office/drawing/2014/main" id="{91B0BF1A-EF82-AA95-FC4C-BF686503109F}"/>
              </a:ext>
            </a:extLst>
          </p:cNvPr>
          <p:cNvSpPr>
            <a:spLocks noGrp="1"/>
          </p:cNvSpPr>
          <p:nvPr/>
        </p:nvSpPr>
        <p:spPr>
          <a:xfrm>
            <a:off x="422223" y="1265822"/>
            <a:ext cx="11347554" cy="4656137"/>
          </a:xfrm>
          <a:prstGeom prst="rect">
            <a:avLst/>
          </a:prstGeom>
        </p:spPr>
        <p:txBody>
          <a:bodyPr vert="horz" lIns="91440" tIns="45720" rIns="91440" bIns="45720" rtlCol="0">
            <a:normAutofit fontScale="92500"/>
          </a:bodyPr>
          <a:lst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a:lstStyle>
          <a:p>
            <a:pPr marL="0" indent="0">
              <a:lnSpc>
                <a:spcPct val="150000"/>
              </a:lnSpc>
              <a:buNone/>
            </a:pPr>
            <a:r>
              <a:rPr lang="en-US" sz="2800" b="1" u="sng" dirty="0">
                <a:solidFill>
                  <a:schemeClr val="accent1"/>
                </a:solidFill>
                <a:cs typeface="Times New Roman" panose="02020603050405020304" pitchFamily="18" charset="0"/>
              </a:rPr>
              <a:t>General Rules for Writing Test Items:</a:t>
            </a:r>
          </a:p>
          <a:p>
            <a:pPr marL="0" indent="0" algn="just" defTabSz="914400">
              <a:lnSpc>
                <a:spcPct val="150000"/>
              </a:lnSpc>
              <a:spcBef>
                <a:spcPct val="20000"/>
              </a:spcBef>
              <a:buNone/>
            </a:pPr>
            <a:r>
              <a:rPr lang="en-US" sz="2800" dirty="0">
                <a:solidFill>
                  <a:prstClr val="black"/>
                </a:solidFill>
                <a:cs typeface="Times New Roman" panose="02020603050405020304" pitchFamily="18" charset="0"/>
              </a:rPr>
              <a:t> 4. </a:t>
            </a:r>
            <a:r>
              <a:rPr lang="en-US" sz="2800" b="1" dirty="0">
                <a:solidFill>
                  <a:srgbClr val="FF0000"/>
                </a:solidFill>
                <a:cs typeface="Times New Roman" panose="02020603050405020304" pitchFamily="18" charset="0"/>
              </a:rPr>
              <a:t>No</a:t>
            </a:r>
            <a:r>
              <a:rPr lang="en-US" sz="2800" dirty="0">
                <a:solidFill>
                  <a:prstClr val="black"/>
                </a:solidFill>
                <a:cs typeface="Times New Roman" panose="02020603050405020304" pitchFamily="18" charset="0"/>
              </a:rPr>
              <a:t> item should </a:t>
            </a:r>
            <a:r>
              <a:rPr lang="en-US" sz="2800" b="1" dirty="0">
                <a:solidFill>
                  <a:srgbClr val="FF0000"/>
                </a:solidFill>
                <a:cs typeface="Times New Roman" panose="02020603050405020304" pitchFamily="18" charset="0"/>
              </a:rPr>
              <a:t>depend on another </a:t>
            </a:r>
            <a:r>
              <a:rPr lang="en-US" sz="2800" dirty="0">
                <a:solidFill>
                  <a:prstClr val="black"/>
                </a:solidFill>
                <a:cs typeface="Times New Roman" panose="02020603050405020304" pitchFamily="18" charset="0"/>
              </a:rPr>
              <a:t>item for meaning or for the correct answer.</a:t>
            </a:r>
          </a:p>
          <a:p>
            <a:pPr marL="0" lvl="0" indent="0" algn="just" defTabSz="914400">
              <a:lnSpc>
                <a:spcPct val="150000"/>
              </a:lnSpc>
              <a:spcBef>
                <a:spcPct val="20000"/>
              </a:spcBef>
              <a:buNone/>
            </a:pPr>
            <a:r>
              <a:rPr lang="en-US" sz="2800" dirty="0">
                <a:solidFill>
                  <a:prstClr val="black"/>
                </a:solidFill>
                <a:cs typeface="Times New Roman" panose="02020603050405020304" pitchFamily="18" charset="0"/>
              </a:rPr>
              <a:t>5. Eliminate </a:t>
            </a:r>
            <a:r>
              <a:rPr lang="en-US" sz="2800" b="1" dirty="0">
                <a:solidFill>
                  <a:srgbClr val="FF0000"/>
                </a:solidFill>
                <a:cs typeface="Times New Roman" panose="02020603050405020304" pitchFamily="18" charset="0"/>
              </a:rPr>
              <a:t>extraneous information </a:t>
            </a:r>
            <a:r>
              <a:rPr lang="en-US" sz="2800" dirty="0">
                <a:solidFill>
                  <a:prstClr val="black"/>
                </a:solidFill>
                <a:cs typeface="Times New Roman" panose="02020603050405020304" pitchFamily="18" charset="0"/>
              </a:rPr>
              <a:t>unless the purpose of the item is to determine whether students can distinguish between relevant and irrelevant data.</a:t>
            </a:r>
          </a:p>
          <a:p>
            <a:pPr marL="0" lvl="0" indent="0" algn="just" defTabSz="914400">
              <a:lnSpc>
                <a:spcPct val="150000"/>
              </a:lnSpc>
              <a:spcBef>
                <a:spcPct val="20000"/>
              </a:spcBef>
              <a:buNone/>
            </a:pPr>
            <a:r>
              <a:rPr lang="en-US" sz="2800" dirty="0">
                <a:solidFill>
                  <a:prstClr val="black"/>
                </a:solidFill>
                <a:cs typeface="Times New Roman" panose="02020603050405020304" pitchFamily="18" charset="0"/>
              </a:rPr>
              <a:t>6. Arrange for a </a:t>
            </a:r>
            <a:r>
              <a:rPr lang="en-US" sz="2800" b="1" dirty="0">
                <a:solidFill>
                  <a:srgbClr val="FF0000"/>
                </a:solidFill>
                <a:cs typeface="Times New Roman" panose="02020603050405020304" pitchFamily="18" charset="0"/>
              </a:rPr>
              <a:t>critique</a:t>
            </a:r>
            <a:r>
              <a:rPr lang="en-US" sz="2800" dirty="0">
                <a:solidFill>
                  <a:prstClr val="black"/>
                </a:solidFill>
                <a:cs typeface="Times New Roman" panose="02020603050405020304" pitchFamily="18" charset="0"/>
              </a:rPr>
              <a:t> of the items.</a:t>
            </a:r>
          </a:p>
          <a:p>
            <a:pPr marL="0" lvl="0" indent="0" algn="just" defTabSz="914400">
              <a:lnSpc>
                <a:spcPct val="150000"/>
              </a:lnSpc>
              <a:spcBef>
                <a:spcPct val="20000"/>
              </a:spcBef>
              <a:buNone/>
            </a:pPr>
            <a:r>
              <a:rPr lang="en-US" sz="2800" dirty="0">
                <a:solidFill>
                  <a:prstClr val="black"/>
                </a:solidFill>
                <a:cs typeface="Times New Roman" panose="02020603050405020304" pitchFamily="18" charset="0"/>
              </a:rPr>
              <a:t>7. Prepare more items than the test blueprint specifies.</a:t>
            </a:r>
          </a:p>
          <a:p>
            <a:pPr marL="0" indent="0">
              <a:lnSpc>
                <a:spcPct val="150000"/>
              </a:lnSpc>
              <a:buNone/>
            </a:pPr>
            <a:endParaRPr lang="en-US" sz="2800" b="1" u="sng" dirty="0">
              <a:solidFill>
                <a:srgbClr val="C00000"/>
              </a:solidFill>
              <a:cs typeface="Times New Roman" panose="02020603050405020304" pitchFamily="18" charset="0"/>
            </a:endParaRPr>
          </a:p>
        </p:txBody>
      </p:sp>
      <p:sp>
        <p:nvSpPr>
          <p:cNvPr id="3" name="TextBox 2">
            <a:extLst>
              <a:ext uri="{FF2B5EF4-FFF2-40B4-BE49-F238E27FC236}">
                <a16:creationId xmlns:a16="http://schemas.microsoft.com/office/drawing/2014/main" id="{7851A4FD-5535-AC65-C7FA-52AED393793E}"/>
              </a:ext>
            </a:extLst>
          </p:cNvPr>
          <p:cNvSpPr txBox="1"/>
          <p:nvPr/>
        </p:nvSpPr>
        <p:spPr>
          <a:xfrm>
            <a:off x="753255" y="302514"/>
            <a:ext cx="6292121" cy="584775"/>
          </a:xfrm>
          <a:prstGeom prst="rect">
            <a:avLst/>
          </a:prstGeom>
          <a:noFill/>
        </p:spPr>
        <p:txBody>
          <a:bodyPr wrap="square">
            <a:spAutoFit/>
          </a:bodyPr>
          <a:lstStyle/>
          <a:p>
            <a:r>
              <a:rPr lang="en-US" sz="3200" b="1" dirty="0">
                <a:solidFill>
                  <a:schemeClr val="accent1"/>
                </a:solidFill>
                <a:latin typeface="+mj-lt"/>
                <a:cs typeface="Times New Roman" panose="02020603050405020304" pitchFamily="18" charset="0"/>
              </a:rPr>
              <a:t>Writing Test Items ,</a:t>
            </a:r>
            <a:r>
              <a:rPr lang="en-US" sz="3200" b="1" dirty="0" err="1">
                <a:solidFill>
                  <a:schemeClr val="accent1"/>
                </a:solidFill>
                <a:latin typeface="+mj-lt"/>
                <a:cs typeface="Times New Roman" panose="02020603050405020304" pitchFamily="18" charset="0"/>
              </a:rPr>
              <a:t>cont</a:t>
            </a:r>
            <a:endParaRPr lang="en-US" sz="3200" dirty="0">
              <a:solidFill>
                <a:schemeClr val="accent1"/>
              </a:solidFill>
              <a:latin typeface="+mj-lt"/>
            </a:endParaRPr>
          </a:p>
        </p:txBody>
      </p:sp>
    </p:spTree>
    <p:extLst>
      <p:ext uri="{BB962C8B-B14F-4D97-AF65-F5344CB8AC3E}">
        <p14:creationId xmlns:p14="http://schemas.microsoft.com/office/powerpoint/2010/main" val="600775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1EAF97-4662-B0CA-13C6-158114D8136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98B8132-E7C6-7737-57EF-BBFBFEF700D1}"/>
              </a:ext>
            </a:extLst>
          </p:cNvPr>
          <p:cNvSpPr txBox="1"/>
          <p:nvPr/>
        </p:nvSpPr>
        <p:spPr>
          <a:xfrm>
            <a:off x="568377" y="125282"/>
            <a:ext cx="10515600" cy="1325563"/>
          </a:xfrm>
          <a:prstGeom prst="rect">
            <a:avLst/>
          </a:prstGeom>
        </p:spPr>
        <p:txBody>
          <a:bodyPr vert="horz" lIns="91440" tIns="45720" rIns="91440" bIns="45720" rtlCol="0" anchor="ctr">
            <a:normAutofit/>
          </a:bodyPr>
          <a:lstStyle/>
          <a:p>
            <a:pPr marL="0" indent="0" algn="just">
              <a:lnSpc>
                <a:spcPct val="90000"/>
              </a:lnSpc>
              <a:spcBef>
                <a:spcPct val="0"/>
              </a:spcBef>
              <a:spcAft>
                <a:spcPts val="600"/>
              </a:spcAft>
            </a:pPr>
            <a:r>
              <a:rPr lang="en-US" sz="4000" b="1" i="0" u="none" strike="noStrike" kern="1200" baseline="0" dirty="0">
                <a:solidFill>
                  <a:srgbClr val="00B0F0"/>
                </a:solidFill>
                <a:ea typeface="+mj-ea"/>
                <a:cs typeface="Times New Roman" panose="02020603050405020304" pitchFamily="18" charset="0"/>
              </a:rPr>
              <a:t>Steps of test construction, cont.</a:t>
            </a:r>
          </a:p>
        </p:txBody>
      </p:sp>
      <p:sp>
        <p:nvSpPr>
          <p:cNvPr id="5" name="Content Placeholder 2">
            <a:extLst>
              <a:ext uri="{FF2B5EF4-FFF2-40B4-BE49-F238E27FC236}">
                <a16:creationId xmlns:a16="http://schemas.microsoft.com/office/drawing/2014/main" id="{1B00DF44-410D-1087-CEAB-2DD60472C976}"/>
              </a:ext>
            </a:extLst>
          </p:cNvPr>
          <p:cNvSpPr txBox="1">
            <a:spLocks/>
          </p:cNvSpPr>
          <p:nvPr/>
        </p:nvSpPr>
        <p:spPr>
          <a:xfrm>
            <a:off x="463446" y="1450845"/>
            <a:ext cx="10515600" cy="4351338"/>
          </a:xfrm>
          <a:prstGeom prst="rect">
            <a:avLst/>
          </a:prstGeom>
        </p:spPr>
        <p:txBody>
          <a:bodyPr vert="horz" lIns="91440" tIns="45720" rIns="9144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Font typeface="Calibri" panose="020F0502020204030204" pitchFamily="34" charset="0"/>
              <a:buNone/>
            </a:pPr>
            <a:r>
              <a:rPr lang="en-US" sz="2400" b="1" dirty="0">
                <a:cs typeface="Times New Roman" panose="02020603050405020304" pitchFamily="18" charset="0"/>
              </a:rPr>
              <a:t>4. Determine the scoring procedure: </a:t>
            </a:r>
            <a:r>
              <a:rPr lang="en-US" sz="2400" dirty="0">
                <a:cs typeface="Times New Roman" panose="02020603050405020304" pitchFamily="18" charset="0"/>
              </a:rPr>
              <a:t>The scoring procedure for the test should be determined in advance. This involves deciding on the number of points assigned to each item, as well as any partial credit. </a:t>
            </a:r>
            <a:r>
              <a:rPr lang="en-US" sz="2800" dirty="0">
                <a:cs typeface="Times New Roman" panose="02020603050405020304" pitchFamily="18" charset="0"/>
              </a:rPr>
              <a:t>(Zeichner et al., 2024)</a:t>
            </a:r>
          </a:p>
          <a:p>
            <a:pPr marL="0" indent="0" algn="just">
              <a:lnSpc>
                <a:spcPct val="150000"/>
              </a:lnSpc>
              <a:buFont typeface="Calibri" panose="020F0502020204030204" pitchFamily="34" charset="0"/>
              <a:buNone/>
            </a:pPr>
            <a:r>
              <a:rPr lang="en-US" sz="2400" b="1" dirty="0">
                <a:cs typeface="Times New Roman" panose="02020603050405020304" pitchFamily="18" charset="0"/>
              </a:rPr>
              <a:t>Example: </a:t>
            </a:r>
            <a:r>
              <a:rPr lang="en-US" sz="2400" dirty="0">
                <a:cs typeface="Times New Roman" panose="02020603050405020304" pitchFamily="18" charset="0"/>
              </a:rPr>
              <a:t>Multiple-choice questions are scored with one point for each correct answer, while case scenario questions are scored based on the accuracy of the response and the number of correct steps.</a:t>
            </a:r>
          </a:p>
        </p:txBody>
      </p:sp>
    </p:spTree>
    <p:extLst>
      <p:ext uri="{BB962C8B-B14F-4D97-AF65-F5344CB8AC3E}">
        <p14:creationId xmlns:p14="http://schemas.microsoft.com/office/powerpoint/2010/main" val="1938821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FD8F6-8176-4497-9C97-CF8C4DE867F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93826F9-81B6-2B58-9185-0707982BF635}"/>
              </a:ext>
            </a:extLst>
          </p:cNvPr>
          <p:cNvSpPr txBox="1"/>
          <p:nvPr/>
        </p:nvSpPr>
        <p:spPr>
          <a:xfrm>
            <a:off x="613347" y="0"/>
            <a:ext cx="10515600" cy="1325563"/>
          </a:xfrm>
          <a:prstGeom prst="rect">
            <a:avLst/>
          </a:prstGeom>
        </p:spPr>
        <p:txBody>
          <a:bodyPr vert="horz" lIns="91440" tIns="45720" rIns="91440" bIns="45720" rtlCol="0" anchor="ctr">
            <a:normAutofit/>
          </a:bodyPr>
          <a:lstStyle/>
          <a:p>
            <a:pPr marL="0" indent="0" algn="just">
              <a:lnSpc>
                <a:spcPct val="90000"/>
              </a:lnSpc>
              <a:spcBef>
                <a:spcPct val="0"/>
              </a:spcBef>
              <a:spcAft>
                <a:spcPts val="600"/>
              </a:spcAft>
            </a:pPr>
            <a:r>
              <a:rPr lang="en-US" sz="4400" b="1" i="0" u="none" strike="noStrike" kern="1200" baseline="0" dirty="0">
                <a:solidFill>
                  <a:srgbClr val="00B0F0"/>
                </a:solidFill>
                <a:ea typeface="+mj-ea"/>
                <a:cs typeface="Times New Roman" panose="02020603050405020304" pitchFamily="18" charset="0"/>
              </a:rPr>
              <a:t>Steps of test construction</a:t>
            </a:r>
          </a:p>
        </p:txBody>
      </p:sp>
      <p:sp>
        <p:nvSpPr>
          <p:cNvPr id="3" name="Content Placeholder 2">
            <a:extLst>
              <a:ext uri="{FF2B5EF4-FFF2-40B4-BE49-F238E27FC236}">
                <a16:creationId xmlns:a16="http://schemas.microsoft.com/office/drawing/2014/main" id="{D39AA944-51D0-003C-BA7B-E2F7BD941256}"/>
              </a:ext>
            </a:extLst>
          </p:cNvPr>
          <p:cNvSpPr txBox="1">
            <a:spLocks/>
          </p:cNvSpPr>
          <p:nvPr/>
        </p:nvSpPr>
        <p:spPr>
          <a:xfrm>
            <a:off x="613347" y="1460500"/>
            <a:ext cx="10515600" cy="4351338"/>
          </a:xfrm>
          <a:prstGeom prst="rect">
            <a:avLst/>
          </a:prstGeom>
        </p:spPr>
        <p:txBody>
          <a:bodyPr vert="horz" lIns="91440" tIns="45720" rIns="91440" bIns="45720" rtlCol="0">
            <a:normAutofit fontScale="925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Font typeface="Calibri" panose="020F0502020204030204" pitchFamily="34" charset="0"/>
              <a:buNone/>
            </a:pPr>
            <a:r>
              <a:rPr lang="en-US" sz="2800" b="1" dirty="0">
                <a:cs typeface="Times New Roman" panose="02020603050405020304" pitchFamily="18" charset="0"/>
              </a:rPr>
              <a:t>5. Pilot test the items: </a:t>
            </a:r>
            <a:r>
              <a:rPr lang="en-US" sz="2800" dirty="0">
                <a:cs typeface="Times New Roman" panose="02020603050405020304" pitchFamily="18" charset="0"/>
              </a:rPr>
              <a:t>Before administering the test to students, it is important to pilot test the items to ensure that they are valid and reliable. This involves administering the test items to a small group of students and analyzing the results to identify any problems or issues with the items.  </a:t>
            </a:r>
            <a:r>
              <a:rPr lang="en-US" sz="2600" dirty="0">
                <a:cs typeface="Times New Roman" panose="02020603050405020304" pitchFamily="18" charset="0"/>
              </a:rPr>
              <a:t>(Zeichner et al., 2024)</a:t>
            </a:r>
          </a:p>
          <a:p>
            <a:pPr marL="0" indent="0" algn="just">
              <a:lnSpc>
                <a:spcPct val="150000"/>
              </a:lnSpc>
              <a:buFont typeface="Calibri" panose="020F0502020204030204" pitchFamily="34" charset="0"/>
              <a:buNone/>
            </a:pPr>
            <a:r>
              <a:rPr lang="en-US" sz="2800" b="1" dirty="0">
                <a:solidFill>
                  <a:srgbClr val="00B0F0"/>
                </a:solidFill>
                <a:cs typeface="Times New Roman" panose="02020603050405020304" pitchFamily="18" charset="0"/>
              </a:rPr>
              <a:t>Example:</a:t>
            </a:r>
            <a:r>
              <a:rPr lang="en-US" sz="2800" dirty="0">
                <a:cs typeface="Times New Roman" panose="02020603050405020304" pitchFamily="18" charset="0"/>
              </a:rPr>
              <a:t> Administer the test to a group of 10-20 trainee nurses to analyze the clarity and appropriateness of the questions.</a:t>
            </a:r>
          </a:p>
        </p:txBody>
      </p:sp>
    </p:spTree>
    <p:extLst>
      <p:ext uri="{BB962C8B-B14F-4D97-AF65-F5344CB8AC3E}">
        <p14:creationId xmlns:p14="http://schemas.microsoft.com/office/powerpoint/2010/main" val="961143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B1BF3-45BE-726D-8289-35A048356D5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CC84856-7407-6E05-05D5-AB1BB78A1BF8}"/>
              </a:ext>
            </a:extLst>
          </p:cNvPr>
          <p:cNvSpPr txBox="1"/>
          <p:nvPr/>
        </p:nvSpPr>
        <p:spPr>
          <a:xfrm>
            <a:off x="598357" y="155263"/>
            <a:ext cx="10515600" cy="1325563"/>
          </a:xfrm>
          <a:prstGeom prst="rect">
            <a:avLst/>
          </a:prstGeom>
        </p:spPr>
        <p:txBody>
          <a:bodyPr vert="horz" lIns="91440" tIns="45720" rIns="91440" bIns="45720" rtlCol="0" anchor="ctr">
            <a:normAutofit/>
          </a:bodyPr>
          <a:lstStyle/>
          <a:p>
            <a:pPr marL="0" indent="0" algn="just">
              <a:lnSpc>
                <a:spcPct val="90000"/>
              </a:lnSpc>
              <a:spcBef>
                <a:spcPct val="0"/>
              </a:spcBef>
              <a:spcAft>
                <a:spcPts val="600"/>
              </a:spcAft>
            </a:pPr>
            <a:r>
              <a:rPr lang="en-US" sz="3600" b="1" i="0" u="none" strike="noStrike" kern="1200" baseline="0" dirty="0">
                <a:solidFill>
                  <a:srgbClr val="00B0F0"/>
                </a:solidFill>
                <a:ea typeface="+mj-ea"/>
                <a:cs typeface="Times New Roman" panose="02020603050405020304" pitchFamily="18" charset="0"/>
              </a:rPr>
              <a:t>Steps of test construction, cont.</a:t>
            </a:r>
          </a:p>
        </p:txBody>
      </p:sp>
      <p:sp>
        <p:nvSpPr>
          <p:cNvPr id="3" name="Content Placeholder 2">
            <a:extLst>
              <a:ext uri="{FF2B5EF4-FFF2-40B4-BE49-F238E27FC236}">
                <a16:creationId xmlns:a16="http://schemas.microsoft.com/office/drawing/2014/main" id="{E04FFE2D-0FB8-B932-350C-64D04F1ABA5D}"/>
              </a:ext>
            </a:extLst>
          </p:cNvPr>
          <p:cNvSpPr txBox="1">
            <a:spLocks/>
          </p:cNvSpPr>
          <p:nvPr/>
        </p:nvSpPr>
        <p:spPr>
          <a:xfrm>
            <a:off x="598357" y="1253331"/>
            <a:ext cx="10515600" cy="4351338"/>
          </a:xfrm>
          <a:prstGeom prst="rect">
            <a:avLst/>
          </a:prstGeom>
        </p:spPr>
        <p:txBody>
          <a:bodyPr vert="horz" lIns="91440" tIns="45720" rIns="91440" bIns="45720" rtlCol="0">
            <a:normAutofit fontScale="925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Font typeface="Calibri" panose="020F0502020204030204" pitchFamily="34" charset="0"/>
              <a:buNone/>
            </a:pPr>
            <a:r>
              <a:rPr lang="en-US" sz="2800" b="1" dirty="0">
                <a:cs typeface="Times New Roman" panose="02020603050405020304" pitchFamily="18" charset="0"/>
              </a:rPr>
              <a:t>6. Administer the test: </a:t>
            </a:r>
            <a:r>
              <a:rPr lang="en-US" sz="2800" dirty="0">
                <a:cs typeface="Times New Roman" panose="02020603050405020304" pitchFamily="18" charset="0"/>
              </a:rPr>
              <a:t>Once the test items have been pilot tested and revised as necessary, the test can be administered to students. It is important to ensure that the test is administered under standardized conditions to ensure that the results are valid and reliable. </a:t>
            </a:r>
            <a:r>
              <a:rPr lang="en-US" sz="2200" dirty="0">
                <a:cs typeface="Times New Roman" panose="02020603050405020304" pitchFamily="18" charset="0"/>
              </a:rPr>
              <a:t>(Zeichner et al., 2024)</a:t>
            </a:r>
          </a:p>
          <a:p>
            <a:pPr marL="0" indent="0" algn="just">
              <a:lnSpc>
                <a:spcPct val="150000"/>
              </a:lnSpc>
              <a:buFont typeface="Calibri" panose="020F0502020204030204" pitchFamily="34" charset="0"/>
              <a:buNone/>
            </a:pPr>
            <a:r>
              <a:rPr lang="en-US" sz="3200" b="1" dirty="0">
                <a:solidFill>
                  <a:srgbClr val="00B0F0"/>
                </a:solidFill>
                <a:cs typeface="Times New Roman" panose="02020603050405020304" pitchFamily="18" charset="0"/>
              </a:rPr>
              <a:t>Example: </a:t>
            </a:r>
            <a:r>
              <a:rPr lang="en-US" sz="3200" dirty="0">
                <a:cs typeface="Times New Roman" panose="02020603050405020304" pitchFamily="18" charset="0"/>
              </a:rPr>
              <a:t>Conduct the test with 100 nurses at an accredited hospital.</a:t>
            </a:r>
          </a:p>
        </p:txBody>
      </p:sp>
    </p:spTree>
    <p:extLst>
      <p:ext uri="{BB962C8B-B14F-4D97-AF65-F5344CB8AC3E}">
        <p14:creationId xmlns:p14="http://schemas.microsoft.com/office/powerpoint/2010/main" val="1212333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65AA0B-5133-850E-7DD2-99BE63CE756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7A7E3AF-F9D3-ABBD-8B77-FC2C795A6097}"/>
              </a:ext>
            </a:extLst>
          </p:cNvPr>
          <p:cNvSpPr txBox="1"/>
          <p:nvPr/>
        </p:nvSpPr>
        <p:spPr>
          <a:xfrm>
            <a:off x="403485" y="0"/>
            <a:ext cx="10515600" cy="1325563"/>
          </a:xfrm>
          <a:prstGeom prst="rect">
            <a:avLst/>
          </a:prstGeom>
        </p:spPr>
        <p:txBody>
          <a:bodyPr vert="horz" lIns="91440" tIns="45720" rIns="91440" bIns="45720" rtlCol="0" anchor="ctr">
            <a:normAutofit/>
          </a:bodyPr>
          <a:lstStyle/>
          <a:p>
            <a:pPr marL="0" indent="0">
              <a:lnSpc>
                <a:spcPct val="90000"/>
              </a:lnSpc>
              <a:spcBef>
                <a:spcPct val="0"/>
              </a:spcBef>
              <a:spcAft>
                <a:spcPts val="600"/>
              </a:spcAft>
            </a:pPr>
            <a:r>
              <a:rPr lang="en-US" sz="4400" b="1" i="0" u="none" strike="noStrike" kern="1200" baseline="0" dirty="0">
                <a:solidFill>
                  <a:srgbClr val="00B0F0"/>
                </a:solidFill>
                <a:ea typeface="+mj-ea"/>
                <a:cs typeface="Times New Roman" panose="02020603050405020304" pitchFamily="18" charset="0"/>
              </a:rPr>
              <a:t>Steps of test construction</a:t>
            </a:r>
          </a:p>
        </p:txBody>
      </p:sp>
      <p:sp>
        <p:nvSpPr>
          <p:cNvPr id="3" name="Content Placeholder 2">
            <a:extLst>
              <a:ext uri="{FF2B5EF4-FFF2-40B4-BE49-F238E27FC236}">
                <a16:creationId xmlns:a16="http://schemas.microsoft.com/office/drawing/2014/main" id="{4ACC033C-6FD2-7083-F15A-5B93D5EDDE19}"/>
              </a:ext>
            </a:extLst>
          </p:cNvPr>
          <p:cNvSpPr txBox="1">
            <a:spLocks/>
          </p:cNvSpPr>
          <p:nvPr/>
        </p:nvSpPr>
        <p:spPr>
          <a:xfrm>
            <a:off x="628337" y="1325563"/>
            <a:ext cx="10515600" cy="4351338"/>
          </a:xfrm>
          <a:prstGeom prst="rect">
            <a:avLst/>
          </a:prstGeom>
        </p:spPr>
        <p:txBody>
          <a:bodyPr vert="horz" lIns="91440" tIns="45720" rIns="9144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Font typeface="Calibri" panose="020F0502020204030204" pitchFamily="34" charset="0"/>
              <a:buNone/>
            </a:pPr>
            <a:r>
              <a:rPr lang="en-US" sz="2800" b="1" dirty="0">
                <a:cs typeface="Times New Roman" panose="02020603050405020304" pitchFamily="18" charset="0"/>
              </a:rPr>
              <a:t>7. Analyze the results: </a:t>
            </a:r>
            <a:r>
              <a:rPr lang="en-US" sz="2800" dirty="0">
                <a:cs typeface="Times New Roman" panose="02020603050405020304" pitchFamily="18" charset="0"/>
              </a:rPr>
              <a:t>After the test has been administered, the results should be analyzed to determine the effectiveness of the test in measuring the intended learning outcomes. This involves calculating the reliability and validity of the test scores, as well as analyzing the performance of individual students and groups of students. </a:t>
            </a:r>
            <a:r>
              <a:rPr lang="en-US" sz="2400" dirty="0">
                <a:cs typeface="Times New Roman" panose="02020603050405020304" pitchFamily="18" charset="0"/>
              </a:rPr>
              <a:t>(Zeichner et al., 2024)</a:t>
            </a:r>
            <a:endParaRPr lang="en-US" sz="2800" b="1" dirty="0">
              <a:cs typeface="Times New Roman" panose="02020603050405020304" pitchFamily="18" charset="0"/>
            </a:endParaRPr>
          </a:p>
        </p:txBody>
      </p:sp>
    </p:spTree>
    <p:extLst>
      <p:ext uri="{BB962C8B-B14F-4D97-AF65-F5344CB8AC3E}">
        <p14:creationId xmlns:p14="http://schemas.microsoft.com/office/powerpoint/2010/main" val="2801720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62656F3-B958-C8E5-7D77-585DD0E0E6E1}"/>
              </a:ext>
            </a:extLst>
          </p:cNvPr>
          <p:cNvSpPr txBox="1"/>
          <p:nvPr/>
        </p:nvSpPr>
        <p:spPr>
          <a:xfrm>
            <a:off x="633335" y="377464"/>
            <a:ext cx="6382062" cy="646331"/>
          </a:xfrm>
          <a:prstGeom prst="rect">
            <a:avLst/>
          </a:prstGeom>
          <a:noFill/>
        </p:spPr>
        <p:txBody>
          <a:bodyPr wrap="square">
            <a:spAutoFit/>
          </a:bodyPr>
          <a:lstStyle/>
          <a:p>
            <a:r>
              <a:rPr lang="en-US" sz="3600" b="1" dirty="0">
                <a:solidFill>
                  <a:schemeClr val="accent1"/>
                </a:solidFill>
                <a:latin typeface="+mj-lt"/>
              </a:rPr>
              <a:t>Objectives</a:t>
            </a:r>
            <a:r>
              <a:rPr lang="ar-SA" sz="3600" b="1" dirty="0">
                <a:solidFill>
                  <a:schemeClr val="accent1"/>
                </a:solidFill>
                <a:latin typeface="+mj-lt"/>
              </a:rPr>
              <a:t>:</a:t>
            </a:r>
            <a:endParaRPr lang="en-US" sz="3600" b="1" dirty="0">
              <a:solidFill>
                <a:schemeClr val="accent1"/>
              </a:solidFill>
              <a:latin typeface="+mj-lt"/>
            </a:endParaRPr>
          </a:p>
        </p:txBody>
      </p:sp>
      <p:sp>
        <p:nvSpPr>
          <p:cNvPr id="11" name="TextBox 10">
            <a:extLst>
              <a:ext uri="{FF2B5EF4-FFF2-40B4-BE49-F238E27FC236}">
                <a16:creationId xmlns:a16="http://schemas.microsoft.com/office/drawing/2014/main" id="{AE4A091D-BF3D-B5AB-FCCA-E6E866AB207E}"/>
              </a:ext>
            </a:extLst>
          </p:cNvPr>
          <p:cNvSpPr txBox="1"/>
          <p:nvPr/>
        </p:nvSpPr>
        <p:spPr>
          <a:xfrm>
            <a:off x="434715" y="1023794"/>
            <a:ext cx="11362544" cy="3418756"/>
          </a:xfrm>
          <a:prstGeom prst="rect">
            <a:avLst/>
          </a:prstGeom>
          <a:noFill/>
        </p:spPr>
        <p:txBody>
          <a:bodyPr wrap="square" rtlCol="0">
            <a:spAutoFit/>
          </a:bodyPr>
          <a:lstStyle/>
          <a:p>
            <a:pPr rtl="1">
              <a:lnSpc>
                <a:spcPct val="200000"/>
              </a:lnSpc>
            </a:pPr>
            <a:r>
              <a:rPr lang="en-US" sz="2800" dirty="0"/>
              <a:t> </a:t>
            </a:r>
            <a:r>
              <a:rPr lang="en-US" sz="2800" b="1" dirty="0"/>
              <a:t>At the end of the session, the participants should be able to:</a:t>
            </a:r>
          </a:p>
          <a:p>
            <a:pPr marL="457200" indent="-457200">
              <a:lnSpc>
                <a:spcPct val="200000"/>
              </a:lnSpc>
              <a:buFont typeface="Arial" panose="020B0604020202020204" pitchFamily="34" charset="0"/>
              <a:buChar char="•"/>
            </a:pPr>
            <a:r>
              <a:rPr lang="en-US" sz="2800" dirty="0"/>
              <a:t>Discuss of test construction </a:t>
            </a:r>
          </a:p>
          <a:p>
            <a:pPr marL="457200" indent="-457200">
              <a:lnSpc>
                <a:spcPct val="200000"/>
              </a:lnSpc>
              <a:buFont typeface="Arial" panose="020B0604020202020204" pitchFamily="34" charset="0"/>
              <a:buChar char="•"/>
            </a:pPr>
            <a:r>
              <a:rPr lang="en-US" sz="2800" dirty="0"/>
              <a:t>Assess the characteristic of test construction </a:t>
            </a:r>
          </a:p>
          <a:p>
            <a:pPr marL="457200" indent="-457200">
              <a:lnSpc>
                <a:spcPct val="200000"/>
              </a:lnSpc>
              <a:buFont typeface="Arial" panose="020B0604020202020204" pitchFamily="34" charset="0"/>
              <a:buChar char="•"/>
            </a:pPr>
            <a:r>
              <a:rPr lang="en-US" sz="2800" dirty="0"/>
              <a:t>Differentiate types of NCLEX examination plan.</a:t>
            </a:r>
          </a:p>
        </p:txBody>
      </p:sp>
    </p:spTree>
    <p:extLst>
      <p:ext uri="{BB962C8B-B14F-4D97-AF65-F5344CB8AC3E}">
        <p14:creationId xmlns:p14="http://schemas.microsoft.com/office/powerpoint/2010/main" val="2262399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13246-B5F8-482E-20E5-75120C0EF03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CEA3A29-D53F-C558-395C-35A09EA093EE}"/>
              </a:ext>
            </a:extLst>
          </p:cNvPr>
          <p:cNvSpPr txBox="1"/>
          <p:nvPr/>
        </p:nvSpPr>
        <p:spPr>
          <a:xfrm>
            <a:off x="508417" y="260194"/>
            <a:ext cx="10515600" cy="1325563"/>
          </a:xfrm>
          <a:prstGeom prst="rect">
            <a:avLst/>
          </a:prstGeom>
        </p:spPr>
        <p:txBody>
          <a:bodyPr vert="horz" lIns="91440" tIns="45720" rIns="91440" bIns="45720" rtlCol="0" anchor="ctr">
            <a:normAutofit/>
          </a:bodyPr>
          <a:lstStyle/>
          <a:p>
            <a:pPr marL="0" indent="0">
              <a:lnSpc>
                <a:spcPct val="90000"/>
              </a:lnSpc>
              <a:spcBef>
                <a:spcPct val="0"/>
              </a:spcBef>
              <a:spcAft>
                <a:spcPts val="600"/>
              </a:spcAft>
            </a:pPr>
            <a:r>
              <a:rPr lang="en-US" sz="4000" b="1" i="0" u="none" strike="noStrike" kern="1200" baseline="0" dirty="0">
                <a:solidFill>
                  <a:srgbClr val="00B0F0"/>
                </a:solidFill>
                <a:ea typeface="+mj-ea"/>
                <a:cs typeface="Times New Roman" panose="02020603050405020304" pitchFamily="18" charset="0"/>
              </a:rPr>
              <a:t>Steps of test construction</a:t>
            </a:r>
          </a:p>
        </p:txBody>
      </p:sp>
      <p:sp>
        <p:nvSpPr>
          <p:cNvPr id="3" name="Content Placeholder 2">
            <a:extLst>
              <a:ext uri="{FF2B5EF4-FFF2-40B4-BE49-F238E27FC236}">
                <a16:creationId xmlns:a16="http://schemas.microsoft.com/office/drawing/2014/main" id="{368A986D-9B32-2327-A4D8-C47D0E0F22D5}"/>
              </a:ext>
            </a:extLst>
          </p:cNvPr>
          <p:cNvSpPr txBox="1">
            <a:spLocks/>
          </p:cNvSpPr>
          <p:nvPr/>
        </p:nvSpPr>
        <p:spPr>
          <a:xfrm>
            <a:off x="508417" y="1720694"/>
            <a:ext cx="10515600" cy="4351338"/>
          </a:xfrm>
          <a:prstGeom prst="rect">
            <a:avLst/>
          </a:prstGeom>
        </p:spPr>
        <p:txBody>
          <a:bodyPr vert="horz" lIns="91440" tIns="45720" rIns="9144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lnSpc>
                <a:spcPct val="150000"/>
              </a:lnSpc>
              <a:buFont typeface="Calibri" panose="020F0502020204030204" pitchFamily="34" charset="0"/>
              <a:buNone/>
            </a:pPr>
            <a:r>
              <a:rPr lang="en-US" sz="2400" b="1" dirty="0">
                <a:cs typeface="Times New Roman" panose="02020603050405020304" pitchFamily="18" charset="0"/>
              </a:rPr>
              <a:t>7. Analyze the results:</a:t>
            </a:r>
          </a:p>
          <a:p>
            <a:pPr marL="0" indent="0" algn="just">
              <a:lnSpc>
                <a:spcPct val="150000"/>
              </a:lnSpc>
              <a:buFont typeface="Calibri" panose="020F0502020204030204" pitchFamily="34" charset="0"/>
              <a:buNone/>
            </a:pPr>
            <a:r>
              <a:rPr lang="en-US" sz="2400" b="1" dirty="0">
                <a:solidFill>
                  <a:srgbClr val="00B0F0"/>
                </a:solidFill>
                <a:cs typeface="Times New Roman" panose="02020603050405020304" pitchFamily="18" charset="0"/>
              </a:rPr>
              <a:t>Example:</a:t>
            </a:r>
            <a:r>
              <a:rPr lang="en-US" sz="2400" dirty="0">
                <a:cs typeface="Times New Roman" panose="02020603050405020304" pitchFamily="18" charset="0"/>
              </a:rPr>
              <a:t> Analyze the scores to determine the difficulty level of the questions and identify topics that need modification or improvement, while evaluating the test’s reliability.</a:t>
            </a:r>
          </a:p>
        </p:txBody>
      </p:sp>
    </p:spTree>
    <p:extLst>
      <p:ext uri="{BB962C8B-B14F-4D97-AF65-F5344CB8AC3E}">
        <p14:creationId xmlns:p14="http://schemas.microsoft.com/office/powerpoint/2010/main" val="109235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54929-959B-5AE4-506A-B6AB4A68705F}"/>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4A5A4D2-4431-4F75-B04E-26BB64D34731}"/>
              </a:ext>
            </a:extLst>
          </p:cNvPr>
          <p:cNvSpPr txBox="1"/>
          <p:nvPr/>
        </p:nvSpPr>
        <p:spPr>
          <a:xfrm>
            <a:off x="2327223" y="239763"/>
            <a:ext cx="6093500" cy="584775"/>
          </a:xfrm>
          <a:prstGeom prst="rect">
            <a:avLst/>
          </a:prstGeom>
          <a:noFill/>
        </p:spPr>
        <p:txBody>
          <a:bodyPr wrap="square">
            <a:spAutoFit/>
          </a:bodyPr>
          <a:lstStyle/>
          <a:p>
            <a:r>
              <a:rPr lang="en-US" sz="3200" b="1" dirty="0">
                <a:solidFill>
                  <a:srgbClr val="00B0F0"/>
                </a:solidFill>
                <a:latin typeface="+mj-lt"/>
              </a:rPr>
              <a:t>Rules of test construction</a:t>
            </a:r>
          </a:p>
        </p:txBody>
      </p:sp>
      <p:sp>
        <p:nvSpPr>
          <p:cNvPr id="7" name="TextBox 6">
            <a:extLst>
              <a:ext uri="{FF2B5EF4-FFF2-40B4-BE49-F238E27FC236}">
                <a16:creationId xmlns:a16="http://schemas.microsoft.com/office/drawing/2014/main" id="{D9B4923B-AA20-5053-D7E3-CD77CD5DC2E9}"/>
              </a:ext>
            </a:extLst>
          </p:cNvPr>
          <p:cNvSpPr txBox="1"/>
          <p:nvPr/>
        </p:nvSpPr>
        <p:spPr>
          <a:xfrm>
            <a:off x="527154" y="1094360"/>
            <a:ext cx="11137691" cy="3903504"/>
          </a:xfrm>
          <a:prstGeom prst="rect">
            <a:avLst/>
          </a:prstGeom>
          <a:noFill/>
        </p:spPr>
        <p:txBody>
          <a:bodyPr wrap="square">
            <a:spAutoFit/>
          </a:bodyPr>
          <a:lstStyle/>
          <a:p>
            <a:pPr algn="just">
              <a:lnSpc>
                <a:spcPct val="150000"/>
              </a:lnSpc>
            </a:pPr>
            <a:r>
              <a:rPr lang="en-US" sz="2800" dirty="0"/>
              <a:t>❑ </a:t>
            </a:r>
            <a:r>
              <a:rPr lang="en-US" sz="2800" b="1" dirty="0"/>
              <a:t>Validity: </a:t>
            </a:r>
            <a:r>
              <a:rPr lang="en-US" sz="2800" dirty="0"/>
              <a:t>They </a:t>
            </a:r>
            <a:r>
              <a:rPr lang="en-US" sz="2800" dirty="0">
                <a:solidFill>
                  <a:srgbClr val="FF0000"/>
                </a:solidFill>
              </a:rPr>
              <a:t>accurately measure the skills or knowledge they are intended to assess</a:t>
            </a:r>
            <a:r>
              <a:rPr lang="en-US" sz="2800" dirty="0"/>
              <a:t>. In other words, a test must measure what it's supposed to measure.</a:t>
            </a:r>
          </a:p>
          <a:p>
            <a:pPr algn="just">
              <a:lnSpc>
                <a:spcPct val="150000"/>
              </a:lnSpc>
            </a:pPr>
            <a:r>
              <a:rPr lang="en-US" sz="2800" dirty="0"/>
              <a:t> ❑ </a:t>
            </a:r>
            <a:r>
              <a:rPr lang="en-US" sz="2800" b="1" dirty="0"/>
              <a:t>Reliability: </a:t>
            </a:r>
            <a:r>
              <a:rPr lang="en-US" sz="2800" dirty="0"/>
              <a:t>They produce </a:t>
            </a:r>
            <a:r>
              <a:rPr lang="en-US" sz="2800" dirty="0">
                <a:solidFill>
                  <a:srgbClr val="FF0000"/>
                </a:solidFill>
              </a:rPr>
              <a:t>consistent results </a:t>
            </a:r>
            <a:r>
              <a:rPr lang="en-US" sz="2800" dirty="0"/>
              <a:t>over time. In other words, if the same test is administered to the same group of people multiple times, the results should be consistent. </a:t>
            </a:r>
          </a:p>
        </p:txBody>
      </p:sp>
    </p:spTree>
    <p:extLst>
      <p:ext uri="{BB962C8B-B14F-4D97-AF65-F5344CB8AC3E}">
        <p14:creationId xmlns:p14="http://schemas.microsoft.com/office/powerpoint/2010/main" val="4173343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C102BB-3B89-8043-E8EA-04A837619AA5}"/>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62755A0-29D6-B1ED-9EF3-0113C286652D}"/>
              </a:ext>
            </a:extLst>
          </p:cNvPr>
          <p:cNvSpPr txBox="1"/>
          <p:nvPr/>
        </p:nvSpPr>
        <p:spPr>
          <a:xfrm>
            <a:off x="557134" y="1259174"/>
            <a:ext cx="11077731" cy="4280531"/>
          </a:xfrm>
          <a:prstGeom prst="rect">
            <a:avLst/>
          </a:prstGeom>
          <a:noFill/>
        </p:spPr>
        <p:txBody>
          <a:bodyPr wrap="square">
            <a:spAutoFit/>
          </a:bodyPr>
          <a:lstStyle>
            <a:defPPr>
              <a:defRPr lang="en-US"/>
            </a:defPPr>
            <a:lvl1pPr algn="just">
              <a:lnSpc>
                <a:spcPct val="150000"/>
              </a:lnSpc>
              <a:defRPr sz="2800"/>
            </a:lvl1pPr>
          </a:lstStyle>
          <a:p>
            <a:pPr>
              <a:lnSpc>
                <a:spcPct val="200000"/>
              </a:lnSpc>
            </a:pPr>
            <a:r>
              <a:rPr lang="en-US" dirty="0"/>
              <a:t>❑ </a:t>
            </a:r>
            <a:r>
              <a:rPr lang="en-US" b="1" dirty="0"/>
              <a:t>Objectivity: </a:t>
            </a:r>
            <a:r>
              <a:rPr lang="en-US" dirty="0"/>
              <a:t>They are </a:t>
            </a:r>
            <a:r>
              <a:rPr lang="en-US" dirty="0">
                <a:solidFill>
                  <a:srgbClr val="FF0000"/>
                </a:solidFill>
              </a:rPr>
              <a:t>free from bias </a:t>
            </a:r>
            <a:r>
              <a:rPr lang="en-US" dirty="0"/>
              <a:t>and that the same results would be obtained regardless of who administers the test. </a:t>
            </a:r>
          </a:p>
          <a:p>
            <a:pPr>
              <a:lnSpc>
                <a:spcPct val="200000"/>
              </a:lnSpc>
            </a:pPr>
            <a:r>
              <a:rPr lang="en-US" dirty="0"/>
              <a:t>❑ </a:t>
            </a:r>
            <a:r>
              <a:rPr lang="en-US" b="1" dirty="0"/>
              <a:t>Clarity: </a:t>
            </a:r>
            <a:r>
              <a:rPr lang="en-US" dirty="0"/>
              <a:t>Tests must be</a:t>
            </a:r>
            <a:r>
              <a:rPr lang="en-US" dirty="0">
                <a:solidFill>
                  <a:srgbClr val="FF0000"/>
                </a:solidFill>
              </a:rPr>
              <a:t> clear </a:t>
            </a:r>
            <a:r>
              <a:rPr lang="en-US" dirty="0"/>
              <a:t>and </a:t>
            </a:r>
            <a:r>
              <a:rPr lang="en-US" dirty="0">
                <a:solidFill>
                  <a:srgbClr val="FF0000"/>
                </a:solidFill>
              </a:rPr>
              <a:t>easy to understand</a:t>
            </a:r>
            <a:r>
              <a:rPr lang="en-US" dirty="0"/>
              <a:t>. Test items should be written in </a:t>
            </a:r>
            <a:r>
              <a:rPr lang="en-US" dirty="0">
                <a:solidFill>
                  <a:srgbClr val="FF0000"/>
                </a:solidFill>
              </a:rPr>
              <a:t>clear, concise language </a:t>
            </a:r>
            <a:r>
              <a:rPr lang="en-US" dirty="0"/>
              <a:t>that is appropriate for the intended audience. </a:t>
            </a:r>
          </a:p>
        </p:txBody>
      </p:sp>
      <p:sp>
        <p:nvSpPr>
          <p:cNvPr id="6" name="TextBox 5">
            <a:extLst>
              <a:ext uri="{FF2B5EF4-FFF2-40B4-BE49-F238E27FC236}">
                <a16:creationId xmlns:a16="http://schemas.microsoft.com/office/drawing/2014/main" id="{CCACAF8F-0FC6-14A5-594F-002DE6621FF9}"/>
              </a:ext>
            </a:extLst>
          </p:cNvPr>
          <p:cNvSpPr txBox="1"/>
          <p:nvPr/>
        </p:nvSpPr>
        <p:spPr>
          <a:xfrm>
            <a:off x="2192311" y="389665"/>
            <a:ext cx="7596265" cy="584775"/>
          </a:xfrm>
          <a:prstGeom prst="rect">
            <a:avLst/>
          </a:prstGeom>
          <a:noFill/>
        </p:spPr>
        <p:txBody>
          <a:bodyPr wrap="square">
            <a:spAutoFit/>
          </a:bodyPr>
          <a:lstStyle/>
          <a:p>
            <a:r>
              <a:rPr lang="en-US" sz="3200" b="1" dirty="0">
                <a:solidFill>
                  <a:srgbClr val="00B0F0"/>
                </a:solidFill>
                <a:latin typeface="+mj-lt"/>
              </a:rPr>
              <a:t>Cont. Rules of test construction</a:t>
            </a:r>
          </a:p>
        </p:txBody>
      </p:sp>
    </p:spTree>
    <p:extLst>
      <p:ext uri="{BB962C8B-B14F-4D97-AF65-F5344CB8AC3E}">
        <p14:creationId xmlns:p14="http://schemas.microsoft.com/office/powerpoint/2010/main" val="3663056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56175F-99CA-FA4E-C563-28259FBBB8F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4164621-912E-8411-1CC5-840F0F7DDD23}"/>
              </a:ext>
            </a:extLst>
          </p:cNvPr>
          <p:cNvSpPr txBox="1"/>
          <p:nvPr/>
        </p:nvSpPr>
        <p:spPr>
          <a:xfrm>
            <a:off x="692046" y="974361"/>
            <a:ext cx="10807908" cy="5183407"/>
          </a:xfrm>
          <a:prstGeom prst="rect">
            <a:avLst/>
          </a:prstGeom>
          <a:noFill/>
        </p:spPr>
        <p:txBody>
          <a:bodyPr wrap="square">
            <a:spAutoFit/>
          </a:bodyPr>
          <a:lstStyle>
            <a:defPPr>
              <a:defRPr lang="en-US"/>
            </a:defPPr>
            <a:lvl1pPr algn="just">
              <a:lnSpc>
                <a:spcPct val="150000"/>
              </a:lnSpc>
              <a:defRPr sz="2800"/>
            </a:lvl1pPr>
          </a:lstStyle>
          <a:p>
            <a:pPr marL="457200" indent="-457200">
              <a:buFont typeface="Wingdings" panose="05000000000000000000" pitchFamily="2" charset="2"/>
              <a:buChar char="q"/>
            </a:pPr>
            <a:r>
              <a:rPr lang="en-US" sz="3200" b="1" dirty="0"/>
              <a:t>Relevance: </a:t>
            </a:r>
            <a:r>
              <a:rPr lang="en-US" sz="3200" dirty="0"/>
              <a:t>They are appropriate for </a:t>
            </a:r>
            <a:r>
              <a:rPr lang="en-US" sz="3200" dirty="0">
                <a:solidFill>
                  <a:srgbClr val="FF0000"/>
                </a:solidFill>
              </a:rPr>
              <a:t>the intended audience and measure skills or knowledge </a:t>
            </a:r>
            <a:r>
              <a:rPr lang="en-US" sz="3200" dirty="0"/>
              <a:t>that are important and useful. </a:t>
            </a:r>
          </a:p>
          <a:p>
            <a:r>
              <a:rPr lang="en-US" sz="3200" dirty="0"/>
              <a:t>❑ </a:t>
            </a:r>
            <a:r>
              <a:rPr lang="en-US" sz="3200" b="1" dirty="0"/>
              <a:t>Fairness: </a:t>
            </a:r>
            <a:r>
              <a:rPr lang="en-US" sz="3200" dirty="0"/>
              <a:t>All test-takers are given an </a:t>
            </a:r>
            <a:r>
              <a:rPr lang="en-US" sz="3200" dirty="0">
                <a:solidFill>
                  <a:srgbClr val="FF0000"/>
                </a:solidFill>
              </a:rPr>
              <a:t>equal opportunity </a:t>
            </a:r>
            <a:r>
              <a:rPr lang="en-US" sz="3200" dirty="0"/>
              <a:t>to succeed on the test. This includes ensuring that the test is </a:t>
            </a:r>
            <a:r>
              <a:rPr lang="en-US" sz="3200" dirty="0">
                <a:solidFill>
                  <a:srgbClr val="FF0000"/>
                </a:solidFill>
              </a:rPr>
              <a:t>culturally sensitive </a:t>
            </a:r>
            <a:r>
              <a:rPr lang="en-US" sz="3200" dirty="0"/>
              <a:t>and </a:t>
            </a:r>
            <a:r>
              <a:rPr lang="en-US" sz="3200" dirty="0">
                <a:solidFill>
                  <a:srgbClr val="FF0000"/>
                </a:solidFill>
              </a:rPr>
              <a:t>free</a:t>
            </a:r>
            <a:r>
              <a:rPr lang="en-US" sz="3200" dirty="0"/>
              <a:t> from any form of discrimination.</a:t>
            </a:r>
          </a:p>
          <a:p>
            <a:r>
              <a:rPr lang="en-US" sz="3200" dirty="0"/>
              <a:t> ❑ </a:t>
            </a:r>
            <a:r>
              <a:rPr lang="en-US" sz="3200" b="1" dirty="0"/>
              <a:t>Security: </a:t>
            </a:r>
            <a:r>
              <a:rPr lang="en-US" sz="3200" dirty="0"/>
              <a:t>They are protected from cheating. </a:t>
            </a:r>
          </a:p>
        </p:txBody>
      </p:sp>
      <p:sp>
        <p:nvSpPr>
          <p:cNvPr id="4" name="TextBox 3">
            <a:extLst>
              <a:ext uri="{FF2B5EF4-FFF2-40B4-BE49-F238E27FC236}">
                <a16:creationId xmlns:a16="http://schemas.microsoft.com/office/drawing/2014/main" id="{27F24FDD-D5B6-77C0-17D6-FB443EF699D6}"/>
              </a:ext>
            </a:extLst>
          </p:cNvPr>
          <p:cNvSpPr txBox="1"/>
          <p:nvPr/>
        </p:nvSpPr>
        <p:spPr>
          <a:xfrm>
            <a:off x="1757596" y="269744"/>
            <a:ext cx="7596265" cy="584775"/>
          </a:xfrm>
          <a:prstGeom prst="rect">
            <a:avLst/>
          </a:prstGeom>
          <a:noFill/>
        </p:spPr>
        <p:txBody>
          <a:bodyPr wrap="square">
            <a:spAutoFit/>
          </a:bodyPr>
          <a:lstStyle/>
          <a:p>
            <a:r>
              <a:rPr lang="en-US" sz="3200" b="1" dirty="0">
                <a:solidFill>
                  <a:srgbClr val="00B0F0"/>
                </a:solidFill>
                <a:latin typeface="+mj-lt"/>
              </a:rPr>
              <a:t>Cont. Rules of test construction</a:t>
            </a:r>
          </a:p>
        </p:txBody>
      </p:sp>
    </p:spTree>
    <p:extLst>
      <p:ext uri="{BB962C8B-B14F-4D97-AF65-F5344CB8AC3E}">
        <p14:creationId xmlns:p14="http://schemas.microsoft.com/office/powerpoint/2010/main" val="1495882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94DC84-7343-5986-8FD0-0C0CEFAD89FC}"/>
              </a:ext>
            </a:extLst>
          </p:cNvPr>
          <p:cNvSpPr txBox="1"/>
          <p:nvPr/>
        </p:nvSpPr>
        <p:spPr>
          <a:xfrm>
            <a:off x="805662" y="711201"/>
            <a:ext cx="10580676" cy="1077218"/>
          </a:xfrm>
          <a:prstGeom prst="rect">
            <a:avLst/>
          </a:prstGeom>
          <a:noFill/>
        </p:spPr>
        <p:txBody>
          <a:bodyPr wrap="square">
            <a:spAutoFit/>
          </a:bodyPr>
          <a:lstStyle/>
          <a:p>
            <a:pPr algn="ctr"/>
            <a:r>
              <a:rPr lang="en-US" sz="3200" b="1" dirty="0">
                <a:solidFill>
                  <a:schemeClr val="accent1"/>
                </a:solidFill>
                <a:latin typeface="Times New Roman" panose="02020603050405020304" pitchFamily="18" charset="0"/>
                <a:cs typeface="Times New Roman" panose="02020603050405020304" pitchFamily="18" charset="0"/>
              </a:rPr>
              <a:t>Artificial Intelligence in Test Construction and Student Preparation for Licensure and Certification Examinations</a:t>
            </a:r>
          </a:p>
        </p:txBody>
      </p:sp>
      <p:pic>
        <p:nvPicPr>
          <p:cNvPr id="4" name="Picture 3">
            <a:extLst>
              <a:ext uri="{FF2B5EF4-FFF2-40B4-BE49-F238E27FC236}">
                <a16:creationId xmlns:a16="http://schemas.microsoft.com/office/drawing/2014/main" id="{D47D1868-1FB6-FFD8-F214-E8AAA8D7871B}"/>
              </a:ext>
            </a:extLst>
          </p:cNvPr>
          <p:cNvPicPr>
            <a:picLocks noChangeAspect="1"/>
          </p:cNvPicPr>
          <p:nvPr/>
        </p:nvPicPr>
        <p:blipFill>
          <a:blip r:embed="rId2"/>
          <a:stretch>
            <a:fillRect/>
          </a:stretch>
        </p:blipFill>
        <p:spPr>
          <a:xfrm>
            <a:off x="2380344" y="2162560"/>
            <a:ext cx="6693126" cy="3984239"/>
          </a:xfrm>
          <a:prstGeom prst="rect">
            <a:avLst/>
          </a:prstGeom>
          <a:ln>
            <a:noFill/>
          </a:ln>
          <a:effectLst>
            <a:softEdge rad="112500"/>
          </a:effectLst>
        </p:spPr>
      </p:pic>
    </p:spTree>
    <p:extLst>
      <p:ext uri="{BB962C8B-B14F-4D97-AF65-F5344CB8AC3E}">
        <p14:creationId xmlns:p14="http://schemas.microsoft.com/office/powerpoint/2010/main" val="3355096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80A87F-DCA0-77B8-D589-39DE7641F86D}"/>
              </a:ext>
            </a:extLst>
          </p:cNvPr>
          <p:cNvSpPr txBox="1"/>
          <p:nvPr/>
        </p:nvSpPr>
        <p:spPr>
          <a:xfrm>
            <a:off x="647075" y="254832"/>
            <a:ext cx="10897850" cy="954107"/>
          </a:xfrm>
          <a:prstGeom prst="rect">
            <a:avLst/>
          </a:prstGeom>
          <a:noFill/>
        </p:spPr>
        <p:txBody>
          <a:bodyPr wrap="square">
            <a:spAutoFit/>
          </a:bodyPr>
          <a:lstStyle/>
          <a:p>
            <a:pPr algn="ctr"/>
            <a:r>
              <a:rPr lang="en-US" sz="2800" b="1" dirty="0">
                <a:solidFill>
                  <a:schemeClr val="accent1"/>
                </a:solidFill>
                <a:latin typeface="Times New Roman" panose="02020603050405020304" pitchFamily="18" charset="0"/>
                <a:cs typeface="Times New Roman" panose="02020603050405020304" pitchFamily="18" charset="0"/>
              </a:rPr>
              <a:t>Artificial Intelligence in Test Construction and Student Preparation for Licensure and Certification Examinations</a:t>
            </a:r>
          </a:p>
        </p:txBody>
      </p:sp>
      <p:sp>
        <p:nvSpPr>
          <p:cNvPr id="5" name="TextBox 4">
            <a:extLst>
              <a:ext uri="{FF2B5EF4-FFF2-40B4-BE49-F238E27FC236}">
                <a16:creationId xmlns:a16="http://schemas.microsoft.com/office/drawing/2014/main" id="{143CBE70-21D3-BE4B-1819-08D26016521C}"/>
              </a:ext>
            </a:extLst>
          </p:cNvPr>
          <p:cNvSpPr txBox="1"/>
          <p:nvPr/>
        </p:nvSpPr>
        <p:spPr>
          <a:xfrm>
            <a:off x="647075" y="1394085"/>
            <a:ext cx="10493115" cy="3451394"/>
          </a:xfrm>
          <a:prstGeom prst="rect">
            <a:avLst/>
          </a:prstGeom>
          <a:noFill/>
        </p:spPr>
        <p:txBody>
          <a:bodyPr wrap="square">
            <a:spAutoFit/>
          </a:bodyPr>
          <a:lstStyle/>
          <a:p>
            <a:pPr algn="just">
              <a:lnSpc>
                <a:spcPct val="150000"/>
              </a:lnSpc>
              <a:buNone/>
            </a:pPr>
            <a:r>
              <a:rPr lang="en-US" sz="2800" b="1" dirty="0">
                <a:solidFill>
                  <a:schemeClr val="tx1">
                    <a:lumMod val="85000"/>
                    <a:lumOff val="15000"/>
                  </a:schemeClr>
                </a:solidFill>
                <a:latin typeface="+mj-lt"/>
              </a:rPr>
              <a:t>Introduction:</a:t>
            </a:r>
          </a:p>
          <a:p>
            <a:pPr algn="just">
              <a:lnSpc>
                <a:spcPct val="150000"/>
              </a:lnSpc>
              <a:buNone/>
            </a:pPr>
            <a:r>
              <a:rPr lang="en-US" sz="2400" dirty="0"/>
              <a:t>Artificial Intelligence (AI) is transforming the field of education and assessment, particularly in the construction of tests and the preparation of students for high-stakes licensure and certification examinations. AI-driven tools help in automating test generation, ensuring fairness in assessment, providing personalized learning experiences, and enhancing test security.</a:t>
            </a:r>
            <a:r>
              <a:rPr lang="en-US" sz="2400" b="1" dirty="0">
                <a:latin typeface="+mj-lt"/>
              </a:rPr>
              <a:t> (</a:t>
            </a:r>
            <a:r>
              <a:rPr lang="en-US" sz="2400" b="1" dirty="0"/>
              <a:t>Martin, F., &amp; Polly, D. 2019).</a:t>
            </a:r>
            <a:endParaRPr lang="en-US" sz="2400" b="1" dirty="0">
              <a:latin typeface="+mj-lt"/>
            </a:endParaRPr>
          </a:p>
        </p:txBody>
      </p:sp>
    </p:spTree>
    <p:extLst>
      <p:ext uri="{BB962C8B-B14F-4D97-AF65-F5344CB8AC3E}">
        <p14:creationId xmlns:p14="http://schemas.microsoft.com/office/powerpoint/2010/main" val="3538917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9E3A4FC-978F-4716-B2D5-0E5D694B7BE6}"/>
              </a:ext>
            </a:extLst>
          </p:cNvPr>
          <p:cNvSpPr txBox="1"/>
          <p:nvPr/>
        </p:nvSpPr>
        <p:spPr>
          <a:xfrm>
            <a:off x="374754" y="390525"/>
            <a:ext cx="10909640" cy="1510301"/>
          </a:xfrm>
          <a:prstGeom prst="rect">
            <a:avLst/>
          </a:prstGeom>
        </p:spPr>
        <p:txBody>
          <a:bodyPr vert="horz" lIns="91440" tIns="45720" rIns="91440" bIns="45720" rtlCol="0" anchor="ctr">
            <a:normAutofit/>
          </a:bodyPr>
          <a:lstStyle/>
          <a:p>
            <a:pPr algn="ctr">
              <a:lnSpc>
                <a:spcPct val="90000"/>
              </a:lnSpc>
              <a:spcBef>
                <a:spcPct val="0"/>
              </a:spcBef>
              <a:spcAft>
                <a:spcPts val="600"/>
              </a:spcAft>
            </a:pPr>
            <a:endParaRPr lang="en-US" sz="3100" b="1" kern="1200" dirty="0">
              <a:latin typeface="Times New Roman" panose="02020603050405020304" pitchFamily="18" charset="0"/>
              <a:ea typeface="+mj-ea"/>
              <a:cs typeface="Times New Roman" panose="02020603050405020304" pitchFamily="18" charset="0"/>
            </a:endParaRPr>
          </a:p>
        </p:txBody>
      </p:sp>
      <p:sp>
        <p:nvSpPr>
          <p:cNvPr id="5" name="TextBox 4">
            <a:extLst>
              <a:ext uri="{FF2B5EF4-FFF2-40B4-BE49-F238E27FC236}">
                <a16:creationId xmlns:a16="http://schemas.microsoft.com/office/drawing/2014/main" id="{9E38222C-DF87-4C2D-BAE8-87828D48A919}"/>
              </a:ext>
            </a:extLst>
          </p:cNvPr>
          <p:cNvSpPr txBox="1"/>
          <p:nvPr/>
        </p:nvSpPr>
        <p:spPr>
          <a:xfrm>
            <a:off x="2895601" y="1900826"/>
            <a:ext cx="6396204" cy="662542"/>
          </a:xfrm>
          <a:prstGeom prst="rect">
            <a:avLst/>
          </a:prstGeom>
        </p:spPr>
        <p:txBody>
          <a:bodyPr vert="horz" lIns="91440" tIns="45720" rIns="91440" bIns="45720" rtlCol="0" anchor="ctr">
            <a:normAutofit/>
          </a:bodyPr>
          <a:lstStyle/>
          <a:p>
            <a:pPr algn="ctr">
              <a:lnSpc>
                <a:spcPct val="90000"/>
              </a:lnSpc>
              <a:spcBef>
                <a:spcPts val="1000"/>
              </a:spcBef>
            </a:pPr>
            <a:r>
              <a:rPr lang="en-US" sz="2400" kern="1200" dirty="0">
                <a:solidFill>
                  <a:srgbClr val="FFFFFF"/>
                </a:solidFill>
                <a:latin typeface="Times New Roman" panose="02020603050405020304" pitchFamily="18" charset="0"/>
                <a:cs typeface="Times New Roman" panose="02020603050405020304" pitchFamily="18" charset="0"/>
              </a:rPr>
              <a:t>(Wilson &amp; Kelley, 2022)</a:t>
            </a:r>
          </a:p>
        </p:txBody>
      </p:sp>
      <p:sp>
        <p:nvSpPr>
          <p:cNvPr id="12" name="TextBox 11">
            <a:extLst>
              <a:ext uri="{FF2B5EF4-FFF2-40B4-BE49-F238E27FC236}">
                <a16:creationId xmlns:a16="http://schemas.microsoft.com/office/drawing/2014/main" id="{830C010D-13C9-ADFA-1783-2DF2CEF7951B}"/>
              </a:ext>
            </a:extLst>
          </p:cNvPr>
          <p:cNvSpPr txBox="1"/>
          <p:nvPr/>
        </p:nvSpPr>
        <p:spPr>
          <a:xfrm>
            <a:off x="1528996" y="268513"/>
            <a:ext cx="10013430" cy="584775"/>
          </a:xfrm>
          <a:prstGeom prst="rect">
            <a:avLst/>
          </a:prstGeom>
          <a:noFill/>
        </p:spPr>
        <p:txBody>
          <a:bodyPr wrap="square">
            <a:spAutoFit/>
          </a:bodyPr>
          <a:lstStyle/>
          <a:p>
            <a:r>
              <a:rPr lang="en-US" sz="3200" b="1" dirty="0">
                <a:solidFill>
                  <a:schemeClr val="accent1"/>
                </a:solidFill>
                <a:latin typeface="Times New Roman" panose="02020603050405020304" pitchFamily="18" charset="0"/>
                <a:cs typeface="Times New Roman" panose="02020603050405020304" pitchFamily="18" charset="0"/>
              </a:rPr>
              <a:t>The</a:t>
            </a:r>
            <a:r>
              <a:rPr lang="en-US" sz="2800" b="1" dirty="0">
                <a:solidFill>
                  <a:schemeClr val="accent1"/>
                </a:solidFill>
                <a:latin typeface="Times New Roman" panose="02020603050405020304" pitchFamily="18" charset="0"/>
                <a:cs typeface="Times New Roman" panose="02020603050405020304" pitchFamily="18" charset="0"/>
              </a:rPr>
              <a:t> role of artificial technology in test construction.</a:t>
            </a:r>
          </a:p>
        </p:txBody>
      </p:sp>
      <p:sp>
        <p:nvSpPr>
          <p:cNvPr id="14" name="TextBox 13">
            <a:extLst>
              <a:ext uri="{FF2B5EF4-FFF2-40B4-BE49-F238E27FC236}">
                <a16:creationId xmlns:a16="http://schemas.microsoft.com/office/drawing/2014/main" id="{178E9BDB-D407-5D83-5A42-058F21100441}"/>
              </a:ext>
            </a:extLst>
          </p:cNvPr>
          <p:cNvSpPr txBox="1"/>
          <p:nvPr/>
        </p:nvSpPr>
        <p:spPr>
          <a:xfrm>
            <a:off x="599606" y="1274165"/>
            <a:ext cx="10909640" cy="4467057"/>
          </a:xfrm>
          <a:prstGeom prst="rect">
            <a:avLst/>
          </a:prstGeom>
          <a:noFill/>
        </p:spPr>
        <p:txBody>
          <a:bodyPr wrap="square">
            <a:spAutoFit/>
          </a:bodyPr>
          <a:lstStyle/>
          <a:p>
            <a:pPr>
              <a:lnSpc>
                <a:spcPct val="150000"/>
              </a:lnSpc>
            </a:pPr>
            <a:r>
              <a:rPr lang="en-US" sz="2400" dirty="0"/>
              <a:t>Artificial Intelligence (AI) plays a significant role in test construction, transforming how assessments are designed, delivered, and analyzed.</a:t>
            </a:r>
          </a:p>
          <a:p>
            <a:pPr>
              <a:lnSpc>
                <a:spcPct val="150000"/>
              </a:lnSpc>
              <a:buNone/>
            </a:pPr>
            <a:r>
              <a:rPr lang="en-US" sz="2400" b="1" dirty="0"/>
              <a:t>1. Automated Item Generation (AIG)</a:t>
            </a:r>
          </a:p>
          <a:p>
            <a:pPr>
              <a:lnSpc>
                <a:spcPct val="150000"/>
              </a:lnSpc>
              <a:buFont typeface="Arial" panose="020B0604020202020204" pitchFamily="34" charset="0"/>
              <a:buChar char="•"/>
            </a:pPr>
            <a:r>
              <a:rPr lang="en-US" sz="2400" dirty="0"/>
              <a:t> AI can generate test questions based on predefined criteria, such as difficulty level, cognitive skills, and subject matter.</a:t>
            </a:r>
          </a:p>
          <a:p>
            <a:pPr>
              <a:lnSpc>
                <a:spcPct val="150000"/>
              </a:lnSpc>
              <a:buFont typeface="Arial" panose="020B0604020202020204" pitchFamily="34" charset="0"/>
              <a:buChar char="•"/>
            </a:pPr>
            <a:r>
              <a:rPr lang="en-US" sz="2400" dirty="0"/>
              <a:t> Natural Language Processing (NLP) enables AI to create multiple-choice, true/false, and open-ended questions from learning materials</a:t>
            </a:r>
          </a:p>
          <a:p>
            <a:pPr>
              <a:lnSpc>
                <a:spcPct val="150000"/>
              </a:lnSpc>
            </a:pPr>
            <a:endParaRPr lang="en-US" sz="2400" dirty="0"/>
          </a:p>
        </p:txBody>
      </p:sp>
    </p:spTree>
    <p:extLst>
      <p:ext uri="{BB962C8B-B14F-4D97-AF65-F5344CB8AC3E}">
        <p14:creationId xmlns:p14="http://schemas.microsoft.com/office/powerpoint/2010/main" val="39188168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D10933-4447-E243-A2F7-B6FDBD110FC0}"/>
              </a:ext>
            </a:extLst>
          </p:cNvPr>
          <p:cNvSpPr txBox="1"/>
          <p:nvPr/>
        </p:nvSpPr>
        <p:spPr>
          <a:xfrm>
            <a:off x="824459" y="302114"/>
            <a:ext cx="10238282" cy="584775"/>
          </a:xfrm>
          <a:prstGeom prst="rect">
            <a:avLst/>
          </a:prstGeom>
          <a:noFill/>
        </p:spPr>
        <p:txBody>
          <a:bodyPr wrap="square">
            <a:spAutoFit/>
          </a:bodyPr>
          <a:lstStyle/>
          <a:p>
            <a:r>
              <a:rPr lang="en-US" sz="3200" b="1" dirty="0">
                <a:solidFill>
                  <a:schemeClr val="accent1"/>
                </a:solidFill>
                <a:latin typeface="Times New Roman" panose="02020603050405020304" pitchFamily="18" charset="0"/>
                <a:cs typeface="Times New Roman" panose="02020603050405020304" pitchFamily="18" charset="0"/>
              </a:rPr>
              <a:t>The</a:t>
            </a:r>
            <a:r>
              <a:rPr lang="en-US" sz="2800" b="1" dirty="0">
                <a:solidFill>
                  <a:schemeClr val="accent1"/>
                </a:solidFill>
                <a:latin typeface="Times New Roman" panose="02020603050405020304" pitchFamily="18" charset="0"/>
                <a:cs typeface="Times New Roman" panose="02020603050405020304" pitchFamily="18" charset="0"/>
              </a:rPr>
              <a:t> role of artificial technology in test construction cont.. </a:t>
            </a:r>
          </a:p>
        </p:txBody>
      </p:sp>
      <p:sp>
        <p:nvSpPr>
          <p:cNvPr id="5" name="TextBox 4">
            <a:extLst>
              <a:ext uri="{FF2B5EF4-FFF2-40B4-BE49-F238E27FC236}">
                <a16:creationId xmlns:a16="http://schemas.microsoft.com/office/drawing/2014/main" id="{C8418F40-EAA0-6457-7B5A-1C4083608A69}"/>
              </a:ext>
            </a:extLst>
          </p:cNvPr>
          <p:cNvSpPr txBox="1"/>
          <p:nvPr/>
        </p:nvSpPr>
        <p:spPr>
          <a:xfrm>
            <a:off x="609599" y="1109272"/>
            <a:ext cx="10972801" cy="5021055"/>
          </a:xfrm>
          <a:prstGeom prst="rect">
            <a:avLst/>
          </a:prstGeom>
          <a:noFill/>
        </p:spPr>
        <p:txBody>
          <a:bodyPr wrap="square">
            <a:spAutoFit/>
          </a:bodyPr>
          <a:lstStyle/>
          <a:p>
            <a:pPr>
              <a:lnSpc>
                <a:spcPct val="150000"/>
              </a:lnSpc>
              <a:buNone/>
            </a:pPr>
            <a:r>
              <a:rPr lang="en-US" sz="2400" b="1" dirty="0"/>
              <a:t>2. Adaptive Testing</a:t>
            </a:r>
          </a:p>
          <a:p>
            <a:pPr>
              <a:lnSpc>
                <a:spcPct val="150000"/>
              </a:lnSpc>
              <a:buFont typeface="Arial" panose="020B0604020202020204" pitchFamily="34" charset="0"/>
              <a:buChar char="•"/>
            </a:pPr>
            <a:r>
              <a:rPr lang="en-US" sz="2400" dirty="0"/>
              <a:t>AI-driven adaptive testing adjusts the difficulty of questions in real time based on a test-taker’s responses.</a:t>
            </a:r>
          </a:p>
          <a:p>
            <a:pPr>
              <a:lnSpc>
                <a:spcPct val="150000"/>
              </a:lnSpc>
              <a:buFont typeface="Arial" panose="020B0604020202020204" pitchFamily="34" charset="0"/>
              <a:buChar char="•"/>
            </a:pPr>
            <a:r>
              <a:rPr lang="en-US" sz="2400" dirty="0"/>
              <a:t>This ensures a more accurate assessment of the learner's ability while reducing test anxiety.</a:t>
            </a:r>
          </a:p>
          <a:p>
            <a:pPr>
              <a:lnSpc>
                <a:spcPct val="150000"/>
              </a:lnSpc>
              <a:buNone/>
            </a:pPr>
            <a:r>
              <a:rPr lang="en-US" sz="2400" b="1" dirty="0"/>
              <a:t>3. Intelligent Feedback and Scoring</a:t>
            </a:r>
          </a:p>
          <a:p>
            <a:pPr>
              <a:lnSpc>
                <a:spcPct val="150000"/>
              </a:lnSpc>
              <a:buFont typeface="Arial" panose="020B0604020202020204" pitchFamily="34" charset="0"/>
              <a:buChar char="•"/>
            </a:pPr>
            <a:r>
              <a:rPr lang="en-US" sz="2400" dirty="0"/>
              <a:t>AI can instantly grade multiple-choice and essay-based responses using NLP and machine learning models.</a:t>
            </a:r>
          </a:p>
          <a:p>
            <a:pPr>
              <a:lnSpc>
                <a:spcPct val="150000"/>
              </a:lnSpc>
              <a:buFont typeface="Arial" panose="020B0604020202020204" pitchFamily="34" charset="0"/>
              <a:buChar char="•"/>
            </a:pPr>
            <a:r>
              <a:rPr lang="en-US" sz="2400" dirty="0"/>
              <a:t>Provides detailed feedback to learners, highlighting areas for improvement</a:t>
            </a:r>
          </a:p>
        </p:txBody>
      </p:sp>
    </p:spTree>
    <p:extLst>
      <p:ext uri="{BB962C8B-B14F-4D97-AF65-F5344CB8AC3E}">
        <p14:creationId xmlns:p14="http://schemas.microsoft.com/office/powerpoint/2010/main" val="1073212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49787F-EFD2-418F-11A4-BC12C039F4CB}"/>
              </a:ext>
            </a:extLst>
          </p:cNvPr>
          <p:cNvSpPr txBox="1"/>
          <p:nvPr/>
        </p:nvSpPr>
        <p:spPr>
          <a:xfrm>
            <a:off x="824459" y="302114"/>
            <a:ext cx="10238282" cy="584775"/>
          </a:xfrm>
          <a:prstGeom prst="rect">
            <a:avLst/>
          </a:prstGeom>
          <a:noFill/>
        </p:spPr>
        <p:txBody>
          <a:bodyPr wrap="square">
            <a:spAutoFit/>
          </a:bodyPr>
          <a:lstStyle/>
          <a:p>
            <a:r>
              <a:rPr lang="en-US" sz="3200" b="1" dirty="0">
                <a:solidFill>
                  <a:schemeClr val="accent1"/>
                </a:solidFill>
                <a:latin typeface="Times New Roman" panose="02020603050405020304" pitchFamily="18" charset="0"/>
                <a:cs typeface="Times New Roman" panose="02020603050405020304" pitchFamily="18" charset="0"/>
              </a:rPr>
              <a:t>The</a:t>
            </a:r>
            <a:r>
              <a:rPr lang="en-US" sz="2800" b="1" dirty="0">
                <a:solidFill>
                  <a:schemeClr val="accent1"/>
                </a:solidFill>
                <a:latin typeface="Times New Roman" panose="02020603050405020304" pitchFamily="18" charset="0"/>
                <a:cs typeface="Times New Roman" panose="02020603050405020304" pitchFamily="18" charset="0"/>
              </a:rPr>
              <a:t> role of artificial technology in test construction cont.. </a:t>
            </a:r>
          </a:p>
        </p:txBody>
      </p:sp>
      <p:sp>
        <p:nvSpPr>
          <p:cNvPr id="4" name="TextBox 3">
            <a:extLst>
              <a:ext uri="{FF2B5EF4-FFF2-40B4-BE49-F238E27FC236}">
                <a16:creationId xmlns:a16="http://schemas.microsoft.com/office/drawing/2014/main" id="{0C53F432-A0E0-983D-1182-AAEEC4D4F06E}"/>
              </a:ext>
            </a:extLst>
          </p:cNvPr>
          <p:cNvSpPr txBox="1"/>
          <p:nvPr/>
        </p:nvSpPr>
        <p:spPr>
          <a:xfrm>
            <a:off x="434715" y="1049312"/>
            <a:ext cx="11017770" cy="4467057"/>
          </a:xfrm>
          <a:prstGeom prst="rect">
            <a:avLst/>
          </a:prstGeom>
          <a:noFill/>
        </p:spPr>
        <p:txBody>
          <a:bodyPr wrap="square">
            <a:spAutoFit/>
          </a:bodyPr>
          <a:lstStyle/>
          <a:p>
            <a:pPr>
              <a:lnSpc>
                <a:spcPct val="150000"/>
              </a:lnSpc>
              <a:buNone/>
            </a:pPr>
            <a:r>
              <a:rPr lang="en-US" sz="2400" b="1" dirty="0"/>
              <a:t>4. Plagiarism Detection &amp; Authenticity Verification</a:t>
            </a:r>
          </a:p>
          <a:p>
            <a:pPr>
              <a:lnSpc>
                <a:spcPct val="150000"/>
              </a:lnSpc>
              <a:buFont typeface="Arial" panose="020B0604020202020204" pitchFamily="34" charset="0"/>
              <a:buChar char="•"/>
            </a:pPr>
            <a:r>
              <a:rPr lang="en-US" sz="2400" dirty="0"/>
              <a:t>AI tools like Turnitin and Grammarly check for plagiarism in open-ended responses.</a:t>
            </a:r>
          </a:p>
          <a:p>
            <a:pPr>
              <a:lnSpc>
                <a:spcPct val="150000"/>
              </a:lnSpc>
              <a:buFont typeface="Arial" panose="020B0604020202020204" pitchFamily="34" charset="0"/>
              <a:buChar char="•"/>
            </a:pPr>
            <a:r>
              <a:rPr lang="en-US" sz="2400" dirty="0"/>
              <a:t>AI-powered proctoring ensures test integrity by monitoring behavior during online assessments.</a:t>
            </a:r>
          </a:p>
          <a:p>
            <a:pPr>
              <a:lnSpc>
                <a:spcPct val="150000"/>
              </a:lnSpc>
              <a:buNone/>
            </a:pPr>
            <a:r>
              <a:rPr lang="en-US" sz="2400" b="1" dirty="0"/>
              <a:t>5. Customization &amp; Personalization</a:t>
            </a:r>
          </a:p>
          <a:p>
            <a:pPr>
              <a:lnSpc>
                <a:spcPct val="150000"/>
              </a:lnSpc>
              <a:buFont typeface="Arial" panose="020B0604020202020204" pitchFamily="34" charset="0"/>
              <a:buChar char="•"/>
            </a:pPr>
            <a:r>
              <a:rPr lang="en-US" sz="2400" dirty="0"/>
              <a:t>AI tailors tests to individual learning styles and needs, creating personalized learning experiences.</a:t>
            </a:r>
          </a:p>
          <a:p>
            <a:pPr>
              <a:lnSpc>
                <a:spcPct val="150000"/>
              </a:lnSpc>
              <a:buFont typeface="Arial" panose="020B0604020202020204" pitchFamily="34" charset="0"/>
              <a:buChar char="•"/>
            </a:pPr>
            <a:r>
              <a:rPr lang="en-US" sz="2400" dirty="0"/>
              <a:t>Helps instructors create exams that align with specific curriculum goals.</a:t>
            </a:r>
          </a:p>
        </p:txBody>
      </p:sp>
    </p:spTree>
    <p:extLst>
      <p:ext uri="{BB962C8B-B14F-4D97-AF65-F5344CB8AC3E}">
        <p14:creationId xmlns:p14="http://schemas.microsoft.com/office/powerpoint/2010/main" val="3944523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656E8A-DA12-FA6C-3E29-76BC6C42EC51}"/>
              </a:ext>
            </a:extLst>
          </p:cNvPr>
          <p:cNvSpPr txBox="1"/>
          <p:nvPr/>
        </p:nvSpPr>
        <p:spPr>
          <a:xfrm>
            <a:off x="824459" y="302114"/>
            <a:ext cx="10238282" cy="584775"/>
          </a:xfrm>
          <a:prstGeom prst="rect">
            <a:avLst/>
          </a:prstGeom>
          <a:noFill/>
        </p:spPr>
        <p:txBody>
          <a:bodyPr wrap="square">
            <a:spAutoFit/>
          </a:bodyPr>
          <a:lstStyle/>
          <a:p>
            <a:r>
              <a:rPr lang="en-US" sz="3200" b="1" dirty="0">
                <a:solidFill>
                  <a:schemeClr val="accent1"/>
                </a:solidFill>
                <a:latin typeface="Times New Roman" panose="02020603050405020304" pitchFamily="18" charset="0"/>
                <a:cs typeface="Times New Roman" panose="02020603050405020304" pitchFamily="18" charset="0"/>
              </a:rPr>
              <a:t>The</a:t>
            </a:r>
            <a:r>
              <a:rPr lang="en-US" sz="2800" b="1" dirty="0">
                <a:solidFill>
                  <a:schemeClr val="accent1"/>
                </a:solidFill>
                <a:latin typeface="Times New Roman" panose="02020603050405020304" pitchFamily="18" charset="0"/>
                <a:cs typeface="Times New Roman" panose="02020603050405020304" pitchFamily="18" charset="0"/>
              </a:rPr>
              <a:t> role of artificial technology in test construction cont.. </a:t>
            </a:r>
          </a:p>
        </p:txBody>
      </p:sp>
      <p:sp>
        <p:nvSpPr>
          <p:cNvPr id="4" name="TextBox 3">
            <a:extLst>
              <a:ext uri="{FF2B5EF4-FFF2-40B4-BE49-F238E27FC236}">
                <a16:creationId xmlns:a16="http://schemas.microsoft.com/office/drawing/2014/main" id="{7C69BBE7-2A7B-CFF7-4AC1-74E0C355E8F2}"/>
              </a:ext>
            </a:extLst>
          </p:cNvPr>
          <p:cNvSpPr txBox="1"/>
          <p:nvPr/>
        </p:nvSpPr>
        <p:spPr>
          <a:xfrm>
            <a:off x="659566" y="1274164"/>
            <a:ext cx="11197653" cy="3913059"/>
          </a:xfrm>
          <a:prstGeom prst="rect">
            <a:avLst/>
          </a:prstGeom>
          <a:noFill/>
        </p:spPr>
        <p:txBody>
          <a:bodyPr wrap="square">
            <a:spAutoFit/>
          </a:bodyPr>
          <a:lstStyle/>
          <a:p>
            <a:pPr>
              <a:lnSpc>
                <a:spcPct val="150000"/>
              </a:lnSpc>
              <a:buNone/>
            </a:pPr>
            <a:r>
              <a:rPr lang="en-US" sz="2400" b="1" dirty="0"/>
              <a:t>6. Data-Driven Insights &amp; Predictive Analytics</a:t>
            </a:r>
          </a:p>
          <a:p>
            <a:pPr>
              <a:lnSpc>
                <a:spcPct val="150000"/>
              </a:lnSpc>
              <a:buFont typeface="Arial" panose="020B0604020202020204" pitchFamily="34" charset="0"/>
              <a:buChar char="•"/>
            </a:pPr>
            <a:r>
              <a:rPr lang="en-US" sz="2400" dirty="0"/>
              <a:t> AI analyzes student performance trends to predict outcomes and improve future test designs.</a:t>
            </a:r>
          </a:p>
          <a:p>
            <a:pPr>
              <a:lnSpc>
                <a:spcPct val="150000"/>
              </a:lnSpc>
              <a:buFont typeface="Arial" panose="020B0604020202020204" pitchFamily="34" charset="0"/>
              <a:buChar char="•"/>
            </a:pPr>
            <a:r>
              <a:rPr lang="en-US" sz="2400" dirty="0"/>
              <a:t> Identifies question difficulty levels and assesses test fairness.</a:t>
            </a:r>
          </a:p>
          <a:p>
            <a:pPr>
              <a:lnSpc>
                <a:spcPct val="150000"/>
              </a:lnSpc>
              <a:buNone/>
            </a:pPr>
            <a:r>
              <a:rPr lang="en-US" sz="2400" b="1" dirty="0"/>
              <a:t>7. Test Security &amp; Fraud Detection</a:t>
            </a:r>
          </a:p>
          <a:p>
            <a:pPr>
              <a:lnSpc>
                <a:spcPct val="150000"/>
              </a:lnSpc>
              <a:buFont typeface="Arial" panose="020B0604020202020204" pitchFamily="34" charset="0"/>
              <a:buChar char="•"/>
            </a:pPr>
            <a:r>
              <a:rPr lang="en-US" sz="2400" dirty="0"/>
              <a:t> AI detects unusual test-taking patterns to prevent cheating.</a:t>
            </a:r>
          </a:p>
          <a:p>
            <a:pPr>
              <a:lnSpc>
                <a:spcPct val="150000"/>
              </a:lnSpc>
              <a:buFont typeface="Arial" panose="020B0604020202020204" pitchFamily="34" charset="0"/>
              <a:buChar char="•"/>
            </a:pPr>
            <a:r>
              <a:rPr lang="en-US" sz="2400" dirty="0"/>
              <a:t> Uses facial recognition and keystroke dynamics for identity verification.</a:t>
            </a:r>
          </a:p>
        </p:txBody>
      </p:sp>
    </p:spTree>
    <p:extLst>
      <p:ext uri="{BB962C8B-B14F-4D97-AF65-F5344CB8AC3E}">
        <p14:creationId xmlns:p14="http://schemas.microsoft.com/office/powerpoint/2010/main" val="428129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B453C8-6580-2D56-7247-437957D8108B}"/>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7497FF0-7B52-D6B3-C97B-760282BB1460}"/>
              </a:ext>
            </a:extLst>
          </p:cNvPr>
          <p:cNvSpPr txBox="1"/>
          <p:nvPr/>
        </p:nvSpPr>
        <p:spPr>
          <a:xfrm>
            <a:off x="528402" y="259355"/>
            <a:ext cx="7146561" cy="646331"/>
          </a:xfrm>
          <a:prstGeom prst="rect">
            <a:avLst/>
          </a:prstGeom>
          <a:noFill/>
        </p:spPr>
        <p:txBody>
          <a:bodyPr wrap="square">
            <a:spAutoFit/>
          </a:bodyPr>
          <a:lstStyle/>
          <a:p>
            <a:r>
              <a:rPr lang="en-US" sz="3600" b="1" dirty="0">
                <a:solidFill>
                  <a:schemeClr val="accent1"/>
                </a:solidFill>
                <a:latin typeface="+mj-lt"/>
              </a:rPr>
              <a:t>Outlines:</a:t>
            </a:r>
          </a:p>
        </p:txBody>
      </p:sp>
      <p:sp>
        <p:nvSpPr>
          <p:cNvPr id="6" name="TextBox 5">
            <a:extLst>
              <a:ext uri="{FF2B5EF4-FFF2-40B4-BE49-F238E27FC236}">
                <a16:creationId xmlns:a16="http://schemas.microsoft.com/office/drawing/2014/main" id="{DBFCF1B6-E664-2A4E-0B77-BAB85FA0ACFB}"/>
              </a:ext>
            </a:extLst>
          </p:cNvPr>
          <p:cNvSpPr txBox="1"/>
          <p:nvPr/>
        </p:nvSpPr>
        <p:spPr>
          <a:xfrm>
            <a:off x="374755" y="905686"/>
            <a:ext cx="11183912" cy="6636881"/>
          </a:xfrm>
          <a:prstGeom prst="rect">
            <a:avLst/>
          </a:prstGeom>
          <a:noFill/>
        </p:spPr>
        <p:txBody>
          <a:bodyPr wrap="square" rtlCol="0">
            <a:spAutoFit/>
          </a:bodyPr>
          <a:lstStyle/>
          <a:p>
            <a:pPr marL="342900" indent="-342900">
              <a:lnSpc>
                <a:spcPct val="200000"/>
              </a:lnSpc>
              <a:buFont typeface="Wingdings" panose="05000000000000000000" pitchFamily="2" charset="2"/>
              <a:buChar char="Ø"/>
            </a:pPr>
            <a:r>
              <a:rPr lang="en-US" sz="2400" dirty="0"/>
              <a:t> Definition of test construction</a:t>
            </a:r>
          </a:p>
          <a:p>
            <a:pPr marL="342900" indent="-342900">
              <a:lnSpc>
                <a:spcPct val="200000"/>
              </a:lnSpc>
              <a:buFont typeface="Wingdings" panose="05000000000000000000" pitchFamily="2" charset="2"/>
              <a:buChar char="Ø"/>
            </a:pPr>
            <a:r>
              <a:rPr lang="en-US" sz="2400" dirty="0"/>
              <a:t> Purpose of test construction </a:t>
            </a:r>
          </a:p>
          <a:p>
            <a:pPr marL="342900" indent="-342900">
              <a:lnSpc>
                <a:spcPct val="200000"/>
              </a:lnSpc>
              <a:buFont typeface="Wingdings" panose="05000000000000000000" pitchFamily="2" charset="2"/>
              <a:buChar char="Ø"/>
            </a:pPr>
            <a:r>
              <a:rPr lang="en-US" sz="2400" dirty="0"/>
              <a:t>Steps of test construction </a:t>
            </a:r>
          </a:p>
          <a:p>
            <a:pPr marL="342900" indent="-342900">
              <a:lnSpc>
                <a:spcPct val="200000"/>
              </a:lnSpc>
              <a:buFont typeface="Wingdings" panose="05000000000000000000" pitchFamily="2" charset="2"/>
              <a:buChar char="Ø"/>
            </a:pPr>
            <a:r>
              <a:rPr lang="en-US" sz="2400" dirty="0"/>
              <a:t>Rules of test construction</a:t>
            </a:r>
          </a:p>
          <a:p>
            <a:pPr marL="342900" indent="-342900">
              <a:lnSpc>
                <a:spcPct val="200000"/>
              </a:lnSpc>
              <a:buFont typeface="Wingdings" panose="05000000000000000000" pitchFamily="2" charset="2"/>
              <a:buChar char="Ø"/>
            </a:pPr>
            <a:r>
              <a:rPr lang="en-US" sz="2400" dirty="0"/>
              <a:t>Example of Objective test</a:t>
            </a:r>
          </a:p>
          <a:p>
            <a:pPr marL="342900" indent="-342900">
              <a:lnSpc>
                <a:spcPct val="200000"/>
              </a:lnSpc>
              <a:buFont typeface="Wingdings" panose="05000000000000000000" pitchFamily="2" charset="2"/>
              <a:buChar char="Ø"/>
            </a:pPr>
            <a:r>
              <a:rPr lang="en-US" sz="2400" dirty="0"/>
              <a:t>Key benefits of using artificial intelligence</a:t>
            </a:r>
          </a:p>
          <a:p>
            <a:pPr marL="342900" indent="-342900">
              <a:lnSpc>
                <a:spcPct val="200000"/>
              </a:lnSpc>
              <a:buFont typeface="Wingdings" panose="05000000000000000000" pitchFamily="2" charset="2"/>
              <a:buChar char="Ø"/>
            </a:pPr>
            <a:r>
              <a:rPr lang="en-US" sz="2400" dirty="0"/>
              <a:t>NCLEX-RN – NCLEX-PN EXAMINATION TEST PLAN </a:t>
            </a:r>
          </a:p>
          <a:p>
            <a:pPr>
              <a:lnSpc>
                <a:spcPct val="200000"/>
              </a:lnSpc>
            </a:pPr>
            <a:r>
              <a:rPr lang="en-US" sz="2400" dirty="0"/>
              <a:t> </a:t>
            </a:r>
          </a:p>
          <a:p>
            <a:pPr>
              <a:lnSpc>
                <a:spcPct val="200000"/>
              </a:lnSpc>
            </a:pPr>
            <a:endParaRPr lang="en-US" sz="2400" dirty="0"/>
          </a:p>
        </p:txBody>
      </p:sp>
    </p:spTree>
    <p:extLst>
      <p:ext uri="{BB962C8B-B14F-4D97-AF65-F5344CB8AC3E}">
        <p14:creationId xmlns:p14="http://schemas.microsoft.com/office/powerpoint/2010/main" val="3192417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5FC752-BFDF-8297-50F0-8831F6375977}"/>
              </a:ext>
            </a:extLst>
          </p:cNvPr>
          <p:cNvSpPr txBox="1"/>
          <p:nvPr/>
        </p:nvSpPr>
        <p:spPr>
          <a:xfrm>
            <a:off x="435429" y="304799"/>
            <a:ext cx="10914742" cy="7227491"/>
          </a:xfrm>
          <a:prstGeom prst="rect">
            <a:avLst/>
          </a:prstGeom>
          <a:noFill/>
        </p:spPr>
        <p:txBody>
          <a:bodyPr wrap="square">
            <a:spAutoFit/>
          </a:bodyPr>
          <a:lstStyle/>
          <a:p>
            <a:pPr marL="514350" indent="-514350">
              <a:lnSpc>
                <a:spcPct val="150000"/>
              </a:lnSpc>
              <a:buFont typeface="+mj-lt"/>
              <a:buAutoNum type="arabicPeriod"/>
            </a:pPr>
            <a:r>
              <a:rPr lang="en-US" sz="2800" b="1" dirty="0">
                <a:solidFill>
                  <a:schemeClr val="accent1"/>
                </a:solidFill>
              </a:rPr>
              <a:t>AI in Test Construction</a:t>
            </a:r>
          </a:p>
          <a:p>
            <a:pPr>
              <a:lnSpc>
                <a:spcPct val="150000"/>
              </a:lnSpc>
            </a:pPr>
            <a:r>
              <a:rPr lang="en-US" sz="2800" dirty="0"/>
              <a:t>AI plays a critical role in the design and development of exams that assess competency and knowledge across various disciplines, including nursing, medicine, law, and engineering. </a:t>
            </a:r>
            <a:r>
              <a:rPr lang="en-US" sz="2800" b="1" dirty="0"/>
              <a:t>(</a:t>
            </a:r>
            <a:r>
              <a:rPr lang="it-IT" sz="2800" b="1" dirty="0"/>
              <a:t>Gierl, M. J., Lai, H., &amp; Hogan, J. 2020)</a:t>
            </a:r>
          </a:p>
          <a:p>
            <a:pPr>
              <a:lnSpc>
                <a:spcPct val="150000"/>
              </a:lnSpc>
              <a:buNone/>
            </a:pPr>
            <a:r>
              <a:rPr lang="en-US" sz="2400" b="1" dirty="0"/>
              <a:t>2.1. Automated Item Generation (AIG)</a:t>
            </a:r>
          </a:p>
          <a:p>
            <a:pPr>
              <a:lnSpc>
                <a:spcPct val="150000"/>
              </a:lnSpc>
              <a:buNone/>
            </a:pPr>
            <a:r>
              <a:rPr lang="en-US" sz="2400" dirty="0"/>
              <a:t>AI-powered algorithms generate multiple-choice, short-answer, and essay-based questions based on predefined parameters, such as:</a:t>
            </a:r>
          </a:p>
          <a:p>
            <a:pPr>
              <a:lnSpc>
                <a:spcPct val="150000"/>
              </a:lnSpc>
              <a:buFont typeface="Arial" panose="020B0604020202020204" pitchFamily="34" charset="0"/>
              <a:buChar char="•"/>
            </a:pPr>
            <a:r>
              <a:rPr lang="en-US" sz="2400" b="1" dirty="0"/>
              <a:t>Bloom’s Taxonomy levels</a:t>
            </a:r>
            <a:r>
              <a:rPr lang="en-US" sz="2400" dirty="0"/>
              <a:t> (e.g., knowledge, application, analysis).</a:t>
            </a:r>
          </a:p>
          <a:p>
            <a:pPr>
              <a:lnSpc>
                <a:spcPct val="150000"/>
              </a:lnSpc>
              <a:buFont typeface="Arial" panose="020B0604020202020204" pitchFamily="34" charset="0"/>
              <a:buChar char="•"/>
            </a:pPr>
            <a:r>
              <a:rPr lang="en-US" sz="2400" b="1" dirty="0"/>
              <a:t>Cognitive complexity</a:t>
            </a:r>
            <a:r>
              <a:rPr lang="en-US" sz="2400" dirty="0"/>
              <a:t> (low to high-order thinking skills).</a:t>
            </a:r>
          </a:p>
          <a:p>
            <a:pPr>
              <a:lnSpc>
                <a:spcPct val="150000"/>
              </a:lnSpc>
              <a:buFont typeface="Arial" panose="020B0604020202020204" pitchFamily="34" charset="0"/>
              <a:buChar char="•"/>
            </a:pPr>
            <a:r>
              <a:rPr lang="en-US" sz="2400" b="1" dirty="0"/>
              <a:t>Content relevance and validity</a:t>
            </a:r>
            <a:r>
              <a:rPr lang="en-US" sz="2400" dirty="0"/>
              <a:t> (ensuring alignment with learning objectives).</a:t>
            </a:r>
          </a:p>
          <a:p>
            <a:pPr>
              <a:lnSpc>
                <a:spcPct val="150000"/>
              </a:lnSpc>
            </a:pPr>
            <a:endParaRPr lang="it-IT" sz="2800" b="1" dirty="0"/>
          </a:p>
          <a:p>
            <a:pPr>
              <a:lnSpc>
                <a:spcPct val="150000"/>
              </a:lnSpc>
            </a:pPr>
            <a:endParaRPr lang="en-US" sz="2800" b="1" dirty="0"/>
          </a:p>
        </p:txBody>
      </p:sp>
    </p:spTree>
    <p:extLst>
      <p:ext uri="{BB962C8B-B14F-4D97-AF65-F5344CB8AC3E}">
        <p14:creationId xmlns:p14="http://schemas.microsoft.com/office/powerpoint/2010/main" val="848600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EEFA7D-9643-0333-BBE7-8593D0E87E39}"/>
              </a:ext>
            </a:extLst>
          </p:cNvPr>
          <p:cNvSpPr txBox="1"/>
          <p:nvPr/>
        </p:nvSpPr>
        <p:spPr>
          <a:xfrm>
            <a:off x="435428" y="1030514"/>
            <a:ext cx="11321143" cy="4549835"/>
          </a:xfrm>
          <a:prstGeom prst="rect">
            <a:avLst/>
          </a:prstGeom>
          <a:noFill/>
        </p:spPr>
        <p:txBody>
          <a:bodyPr wrap="square">
            <a:spAutoFit/>
          </a:bodyPr>
          <a:lstStyle/>
          <a:p>
            <a:pPr>
              <a:lnSpc>
                <a:spcPct val="150000"/>
              </a:lnSpc>
              <a:buNone/>
            </a:pPr>
            <a:r>
              <a:rPr lang="en-US" sz="2800" b="1" dirty="0"/>
              <a:t>2.2. Adaptive Testing</a:t>
            </a:r>
          </a:p>
          <a:p>
            <a:pPr>
              <a:lnSpc>
                <a:spcPct val="150000"/>
              </a:lnSpc>
              <a:buNone/>
            </a:pPr>
            <a:r>
              <a:rPr lang="en-US" sz="2800" dirty="0"/>
              <a:t>AI enables </a:t>
            </a:r>
            <a:r>
              <a:rPr lang="en-US" sz="2800" b="1" dirty="0"/>
              <a:t>Computerized Adaptive Testing (CAT)</a:t>
            </a:r>
            <a:r>
              <a:rPr lang="en-US" sz="2800" dirty="0"/>
              <a:t>, where test difficulty adjusts in real-time based on a student’s performance.</a:t>
            </a:r>
          </a:p>
          <a:p>
            <a:pPr>
              <a:lnSpc>
                <a:spcPct val="150000"/>
              </a:lnSpc>
              <a:buNone/>
            </a:pPr>
            <a:r>
              <a:rPr lang="en-US" sz="2800" dirty="0"/>
              <a:t>This:</a:t>
            </a:r>
          </a:p>
          <a:p>
            <a:pPr>
              <a:lnSpc>
                <a:spcPct val="150000"/>
              </a:lnSpc>
              <a:buFont typeface="Arial" panose="020B0604020202020204" pitchFamily="34" charset="0"/>
              <a:buChar char="•"/>
            </a:pPr>
            <a:r>
              <a:rPr lang="en-US" sz="2800" dirty="0"/>
              <a:t>Reduces test anxiety.</a:t>
            </a:r>
          </a:p>
          <a:p>
            <a:pPr>
              <a:lnSpc>
                <a:spcPct val="150000"/>
              </a:lnSpc>
              <a:buFont typeface="Arial" panose="020B0604020202020204" pitchFamily="34" charset="0"/>
              <a:buChar char="•"/>
            </a:pPr>
            <a:r>
              <a:rPr lang="en-US" sz="2800" dirty="0"/>
              <a:t>Provides a more accurate measure of competency.</a:t>
            </a:r>
          </a:p>
          <a:p>
            <a:pPr>
              <a:lnSpc>
                <a:spcPct val="150000"/>
              </a:lnSpc>
              <a:buFont typeface="Arial" panose="020B0604020202020204" pitchFamily="34" charset="0"/>
              <a:buChar char="•"/>
            </a:pPr>
            <a:r>
              <a:rPr lang="en-US" sz="2800" dirty="0"/>
              <a:t>Shortens test length while maintaining reliability.</a:t>
            </a:r>
          </a:p>
        </p:txBody>
      </p:sp>
      <p:sp>
        <p:nvSpPr>
          <p:cNvPr id="5" name="TextBox 4">
            <a:extLst>
              <a:ext uri="{FF2B5EF4-FFF2-40B4-BE49-F238E27FC236}">
                <a16:creationId xmlns:a16="http://schemas.microsoft.com/office/drawing/2014/main" id="{6BD4E5A3-F6EA-02DB-DD43-3266930A4648}"/>
              </a:ext>
            </a:extLst>
          </p:cNvPr>
          <p:cNvSpPr txBox="1"/>
          <p:nvPr/>
        </p:nvSpPr>
        <p:spPr>
          <a:xfrm>
            <a:off x="1059542" y="166707"/>
            <a:ext cx="6096000" cy="671851"/>
          </a:xfrm>
          <a:prstGeom prst="rect">
            <a:avLst/>
          </a:prstGeom>
          <a:noFill/>
        </p:spPr>
        <p:txBody>
          <a:bodyPr wrap="square">
            <a:spAutoFit/>
          </a:bodyPr>
          <a:lstStyle/>
          <a:p>
            <a:pPr>
              <a:lnSpc>
                <a:spcPct val="150000"/>
              </a:lnSpc>
            </a:pPr>
            <a:r>
              <a:rPr lang="en-US" sz="2800" b="1" dirty="0">
                <a:solidFill>
                  <a:schemeClr val="accent1"/>
                </a:solidFill>
              </a:rPr>
              <a:t>AI in Test Construction , cont..</a:t>
            </a:r>
          </a:p>
        </p:txBody>
      </p:sp>
    </p:spTree>
    <p:extLst>
      <p:ext uri="{BB962C8B-B14F-4D97-AF65-F5344CB8AC3E}">
        <p14:creationId xmlns:p14="http://schemas.microsoft.com/office/powerpoint/2010/main" val="36333734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0391EB-4D70-4888-F6E0-D8C33065957D}"/>
              </a:ext>
            </a:extLst>
          </p:cNvPr>
          <p:cNvSpPr txBox="1"/>
          <p:nvPr/>
        </p:nvSpPr>
        <p:spPr>
          <a:xfrm>
            <a:off x="362858" y="1030514"/>
            <a:ext cx="11205028" cy="3359061"/>
          </a:xfrm>
          <a:prstGeom prst="rect">
            <a:avLst/>
          </a:prstGeom>
          <a:noFill/>
        </p:spPr>
        <p:txBody>
          <a:bodyPr wrap="square">
            <a:spAutoFit/>
          </a:bodyPr>
          <a:lstStyle/>
          <a:p>
            <a:pPr>
              <a:lnSpc>
                <a:spcPct val="150000"/>
              </a:lnSpc>
              <a:buNone/>
            </a:pPr>
            <a:r>
              <a:rPr lang="en-US" sz="2400" b="1" dirty="0"/>
              <a:t>2.3. AI-Based Test Security and Integrity</a:t>
            </a:r>
          </a:p>
          <a:p>
            <a:pPr>
              <a:lnSpc>
                <a:spcPct val="150000"/>
              </a:lnSpc>
              <a:buNone/>
            </a:pPr>
            <a:r>
              <a:rPr lang="en-US" sz="2400" dirty="0"/>
              <a:t>AI enhances exam security by:</a:t>
            </a:r>
          </a:p>
          <a:p>
            <a:pPr>
              <a:lnSpc>
                <a:spcPct val="150000"/>
              </a:lnSpc>
              <a:buFont typeface="Arial" panose="020B0604020202020204" pitchFamily="34" charset="0"/>
              <a:buChar char="•"/>
            </a:pPr>
            <a:r>
              <a:rPr lang="en-US" sz="2400" dirty="0"/>
              <a:t> Using </a:t>
            </a:r>
            <a:r>
              <a:rPr lang="en-US" sz="2400" b="1" dirty="0"/>
              <a:t>facial recognition and keystroke dynamics</a:t>
            </a:r>
            <a:r>
              <a:rPr lang="en-US" sz="2400" dirty="0"/>
              <a:t> to verify student identity.</a:t>
            </a:r>
          </a:p>
          <a:p>
            <a:pPr>
              <a:lnSpc>
                <a:spcPct val="150000"/>
              </a:lnSpc>
              <a:buFont typeface="Arial" panose="020B0604020202020204" pitchFamily="34" charset="0"/>
              <a:buChar char="•"/>
            </a:pPr>
            <a:r>
              <a:rPr lang="en-US" sz="2400" dirty="0"/>
              <a:t> Employing </a:t>
            </a:r>
            <a:r>
              <a:rPr lang="en-US" sz="2400" b="1" dirty="0"/>
              <a:t>AI-powered proctoring</a:t>
            </a:r>
            <a:r>
              <a:rPr lang="en-US" sz="2400" dirty="0"/>
              <a:t> to monitor test-takers through webcam and microphone analysis.</a:t>
            </a:r>
          </a:p>
          <a:p>
            <a:pPr>
              <a:lnSpc>
                <a:spcPct val="150000"/>
              </a:lnSpc>
              <a:buFont typeface="Arial" panose="020B0604020202020204" pitchFamily="34" charset="0"/>
              <a:buChar char="•"/>
            </a:pPr>
            <a:r>
              <a:rPr lang="en-US" sz="2400" dirty="0"/>
              <a:t> Detecting plagiarism and cheating attempts using NLP-based detection tools.</a:t>
            </a:r>
          </a:p>
        </p:txBody>
      </p:sp>
      <p:sp>
        <p:nvSpPr>
          <p:cNvPr id="4" name="TextBox 3">
            <a:extLst>
              <a:ext uri="{FF2B5EF4-FFF2-40B4-BE49-F238E27FC236}">
                <a16:creationId xmlns:a16="http://schemas.microsoft.com/office/drawing/2014/main" id="{128736D1-50BB-5F66-2A10-67DC92E1817F}"/>
              </a:ext>
            </a:extLst>
          </p:cNvPr>
          <p:cNvSpPr txBox="1"/>
          <p:nvPr/>
        </p:nvSpPr>
        <p:spPr>
          <a:xfrm>
            <a:off x="1059542" y="166707"/>
            <a:ext cx="6096000" cy="671851"/>
          </a:xfrm>
          <a:prstGeom prst="rect">
            <a:avLst/>
          </a:prstGeom>
          <a:noFill/>
        </p:spPr>
        <p:txBody>
          <a:bodyPr wrap="square">
            <a:spAutoFit/>
          </a:bodyPr>
          <a:lstStyle/>
          <a:p>
            <a:pPr>
              <a:lnSpc>
                <a:spcPct val="150000"/>
              </a:lnSpc>
            </a:pPr>
            <a:r>
              <a:rPr lang="en-US" sz="2800" b="1" dirty="0">
                <a:solidFill>
                  <a:schemeClr val="accent1"/>
                </a:solidFill>
              </a:rPr>
              <a:t>AI in Test Construction , cont..</a:t>
            </a:r>
          </a:p>
        </p:txBody>
      </p:sp>
    </p:spTree>
    <p:extLst>
      <p:ext uri="{BB962C8B-B14F-4D97-AF65-F5344CB8AC3E}">
        <p14:creationId xmlns:p14="http://schemas.microsoft.com/office/powerpoint/2010/main" val="2703311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8A507C-EF3A-DC71-51E3-2B623C2684FE}"/>
              </a:ext>
            </a:extLst>
          </p:cNvPr>
          <p:cNvSpPr txBox="1"/>
          <p:nvPr/>
        </p:nvSpPr>
        <p:spPr>
          <a:xfrm>
            <a:off x="776514" y="195736"/>
            <a:ext cx="10638972" cy="671851"/>
          </a:xfrm>
          <a:prstGeom prst="rect">
            <a:avLst/>
          </a:prstGeom>
          <a:noFill/>
        </p:spPr>
        <p:txBody>
          <a:bodyPr wrap="square">
            <a:spAutoFit/>
          </a:bodyPr>
          <a:lstStyle/>
          <a:p>
            <a:pPr>
              <a:lnSpc>
                <a:spcPct val="150000"/>
              </a:lnSpc>
            </a:pPr>
            <a:r>
              <a:rPr lang="en-US" sz="2800" b="1" dirty="0">
                <a:solidFill>
                  <a:schemeClr val="accent1"/>
                </a:solidFill>
              </a:rPr>
              <a:t>AI in Student Preparation for Licensure and Certification Exams</a:t>
            </a:r>
          </a:p>
        </p:txBody>
      </p:sp>
      <p:sp>
        <p:nvSpPr>
          <p:cNvPr id="4" name="TextBox 3">
            <a:extLst>
              <a:ext uri="{FF2B5EF4-FFF2-40B4-BE49-F238E27FC236}">
                <a16:creationId xmlns:a16="http://schemas.microsoft.com/office/drawing/2014/main" id="{27E8C3C2-EE9A-FACF-1025-62898ED46A2F}"/>
              </a:ext>
            </a:extLst>
          </p:cNvPr>
          <p:cNvSpPr txBox="1"/>
          <p:nvPr/>
        </p:nvSpPr>
        <p:spPr>
          <a:xfrm>
            <a:off x="776514" y="1088572"/>
            <a:ext cx="10239829" cy="5021055"/>
          </a:xfrm>
          <a:prstGeom prst="rect">
            <a:avLst/>
          </a:prstGeom>
          <a:noFill/>
        </p:spPr>
        <p:txBody>
          <a:bodyPr wrap="square">
            <a:spAutoFit/>
          </a:bodyPr>
          <a:lstStyle/>
          <a:p>
            <a:pPr>
              <a:lnSpc>
                <a:spcPct val="150000"/>
              </a:lnSpc>
            </a:pPr>
            <a:r>
              <a:rPr lang="en-US" sz="2400" dirty="0"/>
              <a:t>AI-powered platforms significantly improve student preparation for high-stakes exams such as the NCLEX (for nurses), USMLE (for medical doctors), and Bar Exam (for lawyers). </a:t>
            </a:r>
            <a:r>
              <a:rPr lang="en-US" sz="2400" b="1" dirty="0"/>
              <a:t>(</a:t>
            </a:r>
            <a:r>
              <a:rPr lang="en-US" sz="2400" b="1" dirty="0" err="1"/>
              <a:t>Luckin</a:t>
            </a:r>
            <a:r>
              <a:rPr lang="en-US" sz="2400" b="1" dirty="0"/>
              <a:t>, R. 2018).</a:t>
            </a:r>
          </a:p>
          <a:p>
            <a:pPr>
              <a:lnSpc>
                <a:spcPct val="150000"/>
              </a:lnSpc>
              <a:buNone/>
            </a:pPr>
            <a:r>
              <a:rPr lang="en-US" sz="2400" b="1" dirty="0"/>
              <a:t>1. Personalized Learning and Tutoring Systems</a:t>
            </a:r>
          </a:p>
          <a:p>
            <a:pPr>
              <a:lnSpc>
                <a:spcPct val="150000"/>
              </a:lnSpc>
              <a:buNone/>
            </a:pPr>
            <a:r>
              <a:rPr lang="en-US" sz="2400" dirty="0"/>
              <a:t>AI adapts learning materials to individual student needs by:</a:t>
            </a:r>
          </a:p>
          <a:p>
            <a:pPr>
              <a:lnSpc>
                <a:spcPct val="150000"/>
              </a:lnSpc>
              <a:buFont typeface="Arial" panose="020B0604020202020204" pitchFamily="34" charset="0"/>
              <a:buChar char="•"/>
            </a:pPr>
            <a:r>
              <a:rPr lang="en-US" sz="2400" dirty="0"/>
              <a:t>Identifying </a:t>
            </a:r>
            <a:r>
              <a:rPr lang="en-US" sz="2400" b="1" dirty="0"/>
              <a:t>strengths and weaknesses</a:t>
            </a:r>
            <a:r>
              <a:rPr lang="en-US" sz="2400" dirty="0"/>
              <a:t> through performance analytics.</a:t>
            </a:r>
          </a:p>
          <a:p>
            <a:pPr>
              <a:lnSpc>
                <a:spcPct val="150000"/>
              </a:lnSpc>
              <a:buFont typeface="Arial" panose="020B0604020202020204" pitchFamily="34" charset="0"/>
              <a:buChar char="•"/>
            </a:pPr>
            <a:r>
              <a:rPr lang="en-US" sz="2400" dirty="0"/>
              <a:t>Providing </a:t>
            </a:r>
            <a:r>
              <a:rPr lang="en-US" sz="2400" b="1" dirty="0"/>
              <a:t>targeted practice questions</a:t>
            </a:r>
            <a:r>
              <a:rPr lang="en-US" sz="2400" dirty="0"/>
              <a:t> based on weak areas.</a:t>
            </a:r>
          </a:p>
          <a:p>
            <a:pPr>
              <a:lnSpc>
                <a:spcPct val="150000"/>
              </a:lnSpc>
              <a:buFont typeface="Arial" panose="020B0604020202020204" pitchFamily="34" charset="0"/>
              <a:buChar char="•"/>
            </a:pPr>
            <a:r>
              <a:rPr lang="en-US" sz="2400" dirty="0"/>
              <a:t>Offering </a:t>
            </a:r>
            <a:r>
              <a:rPr lang="en-US" sz="2400" b="1" dirty="0"/>
              <a:t>interactive tutoring</a:t>
            </a:r>
            <a:r>
              <a:rPr lang="en-US" sz="2400" dirty="0"/>
              <a:t> through AI-driven chatbots and virtual mentors.</a:t>
            </a:r>
          </a:p>
          <a:p>
            <a:pPr>
              <a:lnSpc>
                <a:spcPct val="150000"/>
              </a:lnSpc>
            </a:pPr>
            <a:endParaRPr lang="en-US" sz="2400" b="1" dirty="0"/>
          </a:p>
        </p:txBody>
      </p:sp>
    </p:spTree>
    <p:extLst>
      <p:ext uri="{BB962C8B-B14F-4D97-AF65-F5344CB8AC3E}">
        <p14:creationId xmlns:p14="http://schemas.microsoft.com/office/powerpoint/2010/main" val="3152579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5BBD07-4C72-0B88-3ECA-EDF1E5DBA790}"/>
              </a:ext>
            </a:extLst>
          </p:cNvPr>
          <p:cNvSpPr txBox="1"/>
          <p:nvPr/>
        </p:nvSpPr>
        <p:spPr>
          <a:xfrm>
            <a:off x="776514" y="195736"/>
            <a:ext cx="10638972" cy="671851"/>
          </a:xfrm>
          <a:prstGeom prst="rect">
            <a:avLst/>
          </a:prstGeom>
          <a:noFill/>
        </p:spPr>
        <p:txBody>
          <a:bodyPr wrap="square">
            <a:spAutoFit/>
          </a:bodyPr>
          <a:lstStyle/>
          <a:p>
            <a:pPr>
              <a:lnSpc>
                <a:spcPct val="150000"/>
              </a:lnSpc>
            </a:pPr>
            <a:r>
              <a:rPr lang="en-US" sz="2800" b="1" dirty="0">
                <a:solidFill>
                  <a:schemeClr val="accent1"/>
                </a:solidFill>
              </a:rPr>
              <a:t>AI in Student Preparation for Licensure and Certification Exams, cont..</a:t>
            </a:r>
          </a:p>
        </p:txBody>
      </p:sp>
      <p:sp>
        <p:nvSpPr>
          <p:cNvPr id="4" name="TextBox 3">
            <a:extLst>
              <a:ext uri="{FF2B5EF4-FFF2-40B4-BE49-F238E27FC236}">
                <a16:creationId xmlns:a16="http://schemas.microsoft.com/office/drawing/2014/main" id="{320943BC-D818-D5BC-5C57-3673547477A0}"/>
              </a:ext>
            </a:extLst>
          </p:cNvPr>
          <p:cNvSpPr txBox="1"/>
          <p:nvPr/>
        </p:nvSpPr>
        <p:spPr>
          <a:xfrm>
            <a:off x="776514" y="1248229"/>
            <a:ext cx="10355943" cy="3913059"/>
          </a:xfrm>
          <a:prstGeom prst="rect">
            <a:avLst/>
          </a:prstGeom>
          <a:noFill/>
        </p:spPr>
        <p:txBody>
          <a:bodyPr wrap="square">
            <a:spAutoFit/>
          </a:bodyPr>
          <a:lstStyle/>
          <a:p>
            <a:pPr>
              <a:lnSpc>
                <a:spcPct val="150000"/>
              </a:lnSpc>
              <a:buNone/>
            </a:pPr>
            <a:r>
              <a:rPr lang="en-US" sz="2400" b="1" dirty="0"/>
              <a:t>2. AI-Powered Simulation and Case-Based Learning</a:t>
            </a:r>
          </a:p>
          <a:p>
            <a:pPr>
              <a:lnSpc>
                <a:spcPct val="150000"/>
              </a:lnSpc>
              <a:buNone/>
            </a:pPr>
            <a:r>
              <a:rPr lang="en-US" sz="2400" dirty="0"/>
              <a:t>AI-based </a:t>
            </a:r>
            <a:r>
              <a:rPr lang="en-US" sz="2400" b="1" dirty="0"/>
              <a:t>virtual simulations</a:t>
            </a:r>
            <a:r>
              <a:rPr lang="en-US" sz="2400" dirty="0"/>
              <a:t> provide students with real-world scenarios to enhance critical thinking and clinical decision-making. For example:</a:t>
            </a:r>
          </a:p>
          <a:p>
            <a:pPr>
              <a:lnSpc>
                <a:spcPct val="150000"/>
              </a:lnSpc>
              <a:buFont typeface="Arial" panose="020B0604020202020204" pitchFamily="34" charset="0"/>
              <a:buChar char="•"/>
            </a:pPr>
            <a:r>
              <a:rPr lang="en-US" sz="2400" b="1" dirty="0"/>
              <a:t>Nursing students</a:t>
            </a:r>
            <a:r>
              <a:rPr lang="en-US" sz="2400" dirty="0"/>
              <a:t> use AI-based </a:t>
            </a:r>
            <a:r>
              <a:rPr lang="en-US" sz="2400" b="1" dirty="0"/>
              <a:t>clinical simulations</a:t>
            </a:r>
            <a:r>
              <a:rPr lang="en-US" sz="2400" dirty="0"/>
              <a:t> to practice diagnosing and treating patients.</a:t>
            </a:r>
          </a:p>
          <a:p>
            <a:pPr>
              <a:lnSpc>
                <a:spcPct val="150000"/>
              </a:lnSpc>
              <a:buFont typeface="Arial" panose="020B0604020202020204" pitchFamily="34" charset="0"/>
              <a:buChar char="•"/>
            </a:pPr>
            <a:r>
              <a:rPr lang="en-US" sz="2400" b="1" dirty="0"/>
              <a:t>Medical students</a:t>
            </a:r>
            <a:r>
              <a:rPr lang="en-US" sz="2400" dirty="0"/>
              <a:t> engage in </a:t>
            </a:r>
            <a:r>
              <a:rPr lang="en-US" sz="2400" b="1" dirty="0"/>
              <a:t>AI-driven case-based learning</a:t>
            </a:r>
            <a:r>
              <a:rPr lang="en-US" sz="2400" dirty="0"/>
              <a:t> to improve diagnostic skills.</a:t>
            </a:r>
          </a:p>
        </p:txBody>
      </p:sp>
    </p:spTree>
    <p:extLst>
      <p:ext uri="{BB962C8B-B14F-4D97-AF65-F5344CB8AC3E}">
        <p14:creationId xmlns:p14="http://schemas.microsoft.com/office/powerpoint/2010/main" val="120951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62C15C-354F-95A7-F048-6A9F2068F11F}"/>
              </a:ext>
            </a:extLst>
          </p:cNvPr>
          <p:cNvSpPr txBox="1"/>
          <p:nvPr/>
        </p:nvSpPr>
        <p:spPr>
          <a:xfrm>
            <a:off x="645884" y="1195471"/>
            <a:ext cx="10123715" cy="4467057"/>
          </a:xfrm>
          <a:prstGeom prst="rect">
            <a:avLst/>
          </a:prstGeom>
          <a:noFill/>
        </p:spPr>
        <p:txBody>
          <a:bodyPr wrap="square">
            <a:spAutoFit/>
          </a:bodyPr>
          <a:lstStyle/>
          <a:p>
            <a:pPr>
              <a:lnSpc>
                <a:spcPct val="150000"/>
              </a:lnSpc>
              <a:buNone/>
            </a:pPr>
            <a:r>
              <a:rPr lang="en-US" sz="2400" b="1" dirty="0"/>
              <a:t>3. AI in Practice Tests and Predictive Analytics</a:t>
            </a:r>
          </a:p>
          <a:p>
            <a:pPr>
              <a:lnSpc>
                <a:spcPct val="150000"/>
              </a:lnSpc>
              <a:buNone/>
            </a:pPr>
            <a:r>
              <a:rPr lang="en-US" sz="2400" dirty="0"/>
              <a:t>AI-driven exam platforms analyze student performance and predict their likelihood of passing a licensure exam. Features include:</a:t>
            </a:r>
          </a:p>
          <a:p>
            <a:pPr>
              <a:lnSpc>
                <a:spcPct val="150000"/>
              </a:lnSpc>
              <a:buFont typeface="Arial" panose="020B0604020202020204" pitchFamily="34" charset="0"/>
              <a:buChar char="•"/>
            </a:pPr>
            <a:r>
              <a:rPr lang="en-US" sz="2400" b="1" dirty="0"/>
              <a:t>AI-powered practice exams</a:t>
            </a:r>
            <a:r>
              <a:rPr lang="en-US" sz="2400" dirty="0"/>
              <a:t> with real-time feedback.</a:t>
            </a:r>
          </a:p>
          <a:p>
            <a:pPr>
              <a:lnSpc>
                <a:spcPct val="150000"/>
              </a:lnSpc>
              <a:buFont typeface="Arial" panose="020B0604020202020204" pitchFamily="34" charset="0"/>
              <a:buChar char="•"/>
            </a:pPr>
            <a:r>
              <a:rPr lang="en-US" sz="2400" b="1" dirty="0"/>
              <a:t>Predictive analytics</a:t>
            </a:r>
            <a:r>
              <a:rPr lang="en-US" sz="2400" dirty="0"/>
              <a:t> identifying the probability of success based on past performance.</a:t>
            </a:r>
          </a:p>
          <a:p>
            <a:pPr>
              <a:lnSpc>
                <a:spcPct val="150000"/>
              </a:lnSpc>
              <a:buFont typeface="Arial" panose="020B0604020202020204" pitchFamily="34" charset="0"/>
              <a:buChar char="•"/>
            </a:pPr>
            <a:r>
              <a:rPr lang="en-US" sz="2400" b="1" dirty="0"/>
              <a:t>Automated remediation plans</a:t>
            </a:r>
            <a:r>
              <a:rPr lang="en-US" sz="2400" dirty="0"/>
              <a:t> recommending study strategies and learning materials.</a:t>
            </a:r>
          </a:p>
        </p:txBody>
      </p:sp>
      <p:sp>
        <p:nvSpPr>
          <p:cNvPr id="4" name="TextBox 3">
            <a:extLst>
              <a:ext uri="{FF2B5EF4-FFF2-40B4-BE49-F238E27FC236}">
                <a16:creationId xmlns:a16="http://schemas.microsoft.com/office/drawing/2014/main" id="{6D163F1E-43ED-7C7C-6A74-3B248F4B0BCC}"/>
              </a:ext>
            </a:extLst>
          </p:cNvPr>
          <p:cNvSpPr txBox="1"/>
          <p:nvPr/>
        </p:nvSpPr>
        <p:spPr>
          <a:xfrm>
            <a:off x="776514" y="195736"/>
            <a:ext cx="10638972" cy="671851"/>
          </a:xfrm>
          <a:prstGeom prst="rect">
            <a:avLst/>
          </a:prstGeom>
          <a:noFill/>
        </p:spPr>
        <p:txBody>
          <a:bodyPr wrap="square">
            <a:spAutoFit/>
          </a:bodyPr>
          <a:lstStyle/>
          <a:p>
            <a:pPr>
              <a:lnSpc>
                <a:spcPct val="150000"/>
              </a:lnSpc>
            </a:pPr>
            <a:r>
              <a:rPr lang="en-US" sz="2800" b="1" dirty="0">
                <a:solidFill>
                  <a:schemeClr val="accent1"/>
                </a:solidFill>
              </a:rPr>
              <a:t>AI in Student Preparation for Licensure and Certification Exams, cont..</a:t>
            </a:r>
          </a:p>
        </p:txBody>
      </p:sp>
    </p:spTree>
    <p:extLst>
      <p:ext uri="{BB962C8B-B14F-4D97-AF65-F5344CB8AC3E}">
        <p14:creationId xmlns:p14="http://schemas.microsoft.com/office/powerpoint/2010/main" val="6520581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9E3A4FC-978F-4716-B2D5-0E5D694B7BE6}"/>
              </a:ext>
            </a:extLst>
          </p:cNvPr>
          <p:cNvSpPr txBox="1"/>
          <p:nvPr/>
        </p:nvSpPr>
        <p:spPr>
          <a:xfrm>
            <a:off x="638882" y="639193"/>
            <a:ext cx="3571810" cy="3573516"/>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3600" b="1" kern="1200" dirty="0">
                <a:solidFill>
                  <a:schemeClr val="tx1"/>
                </a:solidFill>
                <a:latin typeface="Times New Roman" panose="02020603050405020304" pitchFamily="18" charset="0"/>
                <a:ea typeface="+mj-ea"/>
                <a:cs typeface="Times New Roman" panose="02020603050405020304" pitchFamily="18" charset="0"/>
              </a:rPr>
              <a:t>Key Benefits of Using Artificial Intelligence in Test Construction and Student Preparation</a:t>
            </a:r>
          </a:p>
        </p:txBody>
      </p:sp>
      <p:sp>
        <p:nvSpPr>
          <p:cNvPr id="5" name="TextBox 4">
            <a:extLst>
              <a:ext uri="{FF2B5EF4-FFF2-40B4-BE49-F238E27FC236}">
                <a16:creationId xmlns:a16="http://schemas.microsoft.com/office/drawing/2014/main" id="{A192AE4B-D58F-4A7E-A9F6-0BC5D24D51B3}"/>
              </a:ext>
            </a:extLst>
          </p:cNvPr>
          <p:cNvSpPr txBox="1"/>
          <p:nvPr/>
        </p:nvSpPr>
        <p:spPr>
          <a:xfrm>
            <a:off x="638882" y="4631161"/>
            <a:ext cx="3571810" cy="1559327"/>
          </a:xfrm>
          <a:prstGeom prst="rect">
            <a:avLst/>
          </a:prstGeom>
        </p:spPr>
        <p:txBody>
          <a:bodyPr vert="horz" lIns="91440" tIns="45720" rIns="91440" bIns="45720" rtlCol="0">
            <a:normAutofit/>
          </a:bodyPr>
          <a:lstStyle/>
          <a:p>
            <a:pPr>
              <a:lnSpc>
                <a:spcPct val="90000"/>
              </a:lnSpc>
              <a:spcBef>
                <a:spcPts val="1000"/>
              </a:spcBef>
            </a:pPr>
            <a:r>
              <a:rPr lang="en-US" sz="2400" kern="1200" dirty="0">
                <a:solidFill>
                  <a:schemeClr val="tx1"/>
                </a:solidFill>
                <a:latin typeface="Times New Roman" panose="02020603050405020304" pitchFamily="18" charset="0"/>
                <a:cs typeface="Times New Roman" panose="02020603050405020304" pitchFamily="18" charset="0"/>
              </a:rPr>
              <a:t>(Wilson &amp; Kelley, 2022)</a:t>
            </a:r>
          </a:p>
        </p:txBody>
      </p:sp>
      <p:pic>
        <p:nvPicPr>
          <p:cNvPr id="2" name="Picture 1">
            <a:extLst>
              <a:ext uri="{FF2B5EF4-FFF2-40B4-BE49-F238E27FC236}">
                <a16:creationId xmlns:a16="http://schemas.microsoft.com/office/drawing/2014/main" id="{1D0024DC-CB1B-4AD8-92CC-8643EB3CA8C8}"/>
              </a:ext>
            </a:extLst>
          </p:cNvPr>
          <p:cNvPicPr>
            <a:picLocks noChangeAspect="1"/>
          </p:cNvPicPr>
          <p:nvPr/>
        </p:nvPicPr>
        <p:blipFill>
          <a:blip r:embed="rId2"/>
          <a:stretch>
            <a:fillRect/>
          </a:stretch>
        </p:blipFill>
        <p:spPr>
          <a:xfrm>
            <a:off x="3980329" y="639192"/>
            <a:ext cx="7888583" cy="5449635"/>
          </a:xfrm>
          <a:prstGeom prst="rect">
            <a:avLst/>
          </a:prstGeom>
        </p:spPr>
      </p:pic>
    </p:spTree>
    <p:extLst>
      <p:ext uri="{BB962C8B-B14F-4D97-AF65-F5344CB8AC3E}">
        <p14:creationId xmlns:p14="http://schemas.microsoft.com/office/powerpoint/2010/main" val="2942017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8A1F87D-D968-C9E3-FD1A-504E75D12458}"/>
              </a:ext>
            </a:extLst>
          </p:cNvPr>
          <p:cNvSpPr txBox="1"/>
          <p:nvPr/>
        </p:nvSpPr>
        <p:spPr>
          <a:xfrm>
            <a:off x="838200" y="365125"/>
            <a:ext cx="10515600" cy="1325563"/>
          </a:xfrm>
          <a:prstGeom prst="rect">
            <a:avLst/>
          </a:prstGeom>
        </p:spPr>
        <p:txBody>
          <a:bodyPr vert="horz" lIns="91440" tIns="45720" rIns="91440" bIns="45720" rtlCol="0" anchor="ctr">
            <a:normAutofit/>
          </a:bodyPr>
          <a:lstStyle/>
          <a:p>
            <a:pPr marL="0" indent="0">
              <a:lnSpc>
                <a:spcPct val="90000"/>
              </a:lnSpc>
              <a:spcBef>
                <a:spcPct val="0"/>
              </a:spcBef>
              <a:spcAft>
                <a:spcPts val="600"/>
              </a:spcAft>
            </a:pPr>
            <a:r>
              <a:rPr lang="en-US" sz="4200" b="1" i="0" u="none" strike="noStrike" kern="1200" baseline="0" dirty="0">
                <a:solidFill>
                  <a:srgbClr val="00B0F0"/>
                </a:solidFill>
                <a:latin typeface="+mj-lt"/>
                <a:ea typeface="+mj-ea"/>
                <a:cs typeface="+mj-cs"/>
              </a:rPr>
              <a:t>Test Construction and Preparation for NCLEX-RN and NCLEX-PN Examination Test Plan</a:t>
            </a:r>
          </a:p>
        </p:txBody>
      </p:sp>
      <p:sp>
        <p:nvSpPr>
          <p:cNvPr id="3" name="Content Placeholder 2"/>
          <p:cNvSpPr>
            <a:spLocks noGrp="1"/>
          </p:cNvSpPr>
          <p:nvPr>
            <p:ph idx="1"/>
          </p:nvPr>
        </p:nvSpPr>
        <p:spPr>
          <a:xfrm>
            <a:off x="838200" y="1945520"/>
            <a:ext cx="10515600" cy="5149024"/>
          </a:xfrm>
        </p:spPr>
        <p:txBody>
          <a:bodyPr vert="horz" lIns="91440" tIns="45720" rIns="91440" bIns="45720" rtlCol="0">
            <a:normAutofit fontScale="85000" lnSpcReduction="10000"/>
          </a:bodyPr>
          <a:lstStyle/>
          <a:p>
            <a:pPr marL="171450" indent="-171450" algn="just">
              <a:lnSpc>
                <a:spcPct val="150000"/>
              </a:lnSpc>
              <a:buFont typeface="Wingdings" panose="05000000000000000000" pitchFamily="2" charset="2"/>
              <a:buChar char="§"/>
            </a:pPr>
            <a:r>
              <a:rPr lang="en-US" sz="2600" i="0" u="none" strike="noStrike" baseline="0" dirty="0">
                <a:latin typeface="Times New Roman" panose="02020603050405020304" pitchFamily="18" charset="0"/>
                <a:cs typeface="Times New Roman" panose="02020603050405020304" pitchFamily="18" charset="0"/>
              </a:rPr>
              <a:t>The</a:t>
            </a:r>
            <a:r>
              <a:rPr lang="en-US" sz="2600" i="0" u="none" strike="noStrike" baseline="0" dirty="0">
                <a:solidFill>
                  <a:srgbClr val="00B0F0"/>
                </a:solidFill>
                <a:latin typeface="Times New Roman" panose="02020603050405020304" pitchFamily="18" charset="0"/>
                <a:cs typeface="Times New Roman" panose="02020603050405020304" pitchFamily="18" charset="0"/>
              </a:rPr>
              <a:t> </a:t>
            </a:r>
            <a:r>
              <a:rPr lang="en-US" sz="2600" b="1" i="0" u="none" strike="noStrike" baseline="0" dirty="0">
                <a:solidFill>
                  <a:srgbClr val="00B0F0"/>
                </a:solidFill>
                <a:latin typeface="Times New Roman" panose="02020603050405020304" pitchFamily="18" charset="0"/>
                <a:cs typeface="Times New Roman" panose="02020603050405020304" pitchFamily="18" charset="0"/>
              </a:rPr>
              <a:t>NCLEX-RN </a:t>
            </a:r>
            <a:r>
              <a:rPr lang="en-US" sz="2600" i="0" u="none" strike="noStrike" baseline="0" dirty="0">
                <a:latin typeface="Times New Roman" panose="02020603050405020304" pitchFamily="18" charset="0"/>
                <a:cs typeface="Times New Roman" panose="02020603050405020304" pitchFamily="18" charset="0"/>
              </a:rPr>
              <a:t>(</a:t>
            </a:r>
            <a:r>
              <a:rPr lang="en-US" sz="2600" b="1" i="0" u="none" strike="noStrike" baseline="0" dirty="0">
                <a:solidFill>
                  <a:srgbClr val="00B0F0"/>
                </a:solidFill>
                <a:latin typeface="Times New Roman" panose="02020603050405020304" pitchFamily="18" charset="0"/>
                <a:cs typeface="Times New Roman" panose="02020603050405020304" pitchFamily="18" charset="0"/>
              </a:rPr>
              <a:t>N</a:t>
            </a:r>
            <a:r>
              <a:rPr lang="en-US" sz="2600" i="0" u="none" strike="noStrike" baseline="0" dirty="0">
                <a:latin typeface="Times New Roman" panose="02020603050405020304" pitchFamily="18" charset="0"/>
                <a:cs typeface="Times New Roman" panose="02020603050405020304" pitchFamily="18" charset="0"/>
              </a:rPr>
              <a:t>ational </a:t>
            </a:r>
            <a:r>
              <a:rPr lang="en-US" sz="2600" b="1" i="0" u="none" strike="noStrike" baseline="0" dirty="0">
                <a:solidFill>
                  <a:srgbClr val="00B0F0"/>
                </a:solidFill>
                <a:latin typeface="Times New Roman" panose="02020603050405020304" pitchFamily="18" charset="0"/>
                <a:cs typeface="Times New Roman" panose="02020603050405020304" pitchFamily="18" charset="0"/>
              </a:rPr>
              <a:t>C</a:t>
            </a:r>
            <a:r>
              <a:rPr lang="en-US" sz="2600" i="0" u="none" strike="noStrike" baseline="0" dirty="0">
                <a:latin typeface="Times New Roman" panose="02020603050405020304" pitchFamily="18" charset="0"/>
                <a:cs typeface="Times New Roman" panose="02020603050405020304" pitchFamily="18" charset="0"/>
              </a:rPr>
              <a:t>ouncil </a:t>
            </a:r>
            <a:r>
              <a:rPr lang="en-US" sz="2600" b="1" i="0" u="none" strike="noStrike" baseline="0" dirty="0">
                <a:solidFill>
                  <a:srgbClr val="00B0F0"/>
                </a:solidFill>
                <a:latin typeface="Times New Roman" panose="02020603050405020304" pitchFamily="18" charset="0"/>
                <a:cs typeface="Times New Roman" panose="02020603050405020304" pitchFamily="18" charset="0"/>
              </a:rPr>
              <a:t>L</a:t>
            </a:r>
            <a:r>
              <a:rPr lang="en-US" sz="2600" i="0" u="none" strike="noStrike" baseline="0" dirty="0">
                <a:latin typeface="Times New Roman" panose="02020603050405020304" pitchFamily="18" charset="0"/>
                <a:cs typeface="Times New Roman" panose="02020603050405020304" pitchFamily="18" charset="0"/>
              </a:rPr>
              <a:t>icensure </a:t>
            </a:r>
            <a:r>
              <a:rPr lang="en-US" sz="2600" b="1" i="0" u="none" strike="noStrike" baseline="0" dirty="0">
                <a:solidFill>
                  <a:srgbClr val="00B0F0"/>
                </a:solidFill>
                <a:latin typeface="Times New Roman" panose="02020603050405020304" pitchFamily="18" charset="0"/>
                <a:cs typeface="Times New Roman" panose="02020603050405020304" pitchFamily="18" charset="0"/>
              </a:rPr>
              <a:t>E</a:t>
            </a:r>
            <a:r>
              <a:rPr lang="en-US" sz="2600" i="0" u="none" strike="noStrike" baseline="0" dirty="0">
                <a:latin typeface="Times New Roman" panose="02020603050405020304" pitchFamily="18" charset="0"/>
                <a:cs typeface="Times New Roman" panose="02020603050405020304" pitchFamily="18" charset="0"/>
              </a:rPr>
              <a:t>xamination for </a:t>
            </a:r>
            <a:r>
              <a:rPr lang="en-US" sz="2600" b="1" i="0" u="none" strike="noStrike" baseline="0" dirty="0">
                <a:solidFill>
                  <a:srgbClr val="00B0F0"/>
                </a:solidFill>
                <a:latin typeface="Times New Roman" panose="02020603050405020304" pitchFamily="18" charset="0"/>
                <a:cs typeface="Times New Roman" panose="02020603050405020304" pitchFamily="18" charset="0"/>
              </a:rPr>
              <a:t>R</a:t>
            </a:r>
            <a:r>
              <a:rPr lang="en-US" sz="2600" i="0" u="none" strike="noStrike" baseline="0" dirty="0">
                <a:latin typeface="Times New Roman" panose="02020603050405020304" pitchFamily="18" charset="0"/>
                <a:cs typeface="Times New Roman" panose="02020603050405020304" pitchFamily="18" charset="0"/>
              </a:rPr>
              <a:t>egistered </a:t>
            </a:r>
            <a:r>
              <a:rPr lang="en-US" sz="2600" b="1" i="0" u="none" strike="noStrike" baseline="0" dirty="0">
                <a:solidFill>
                  <a:srgbClr val="00B0F0"/>
                </a:solidFill>
                <a:latin typeface="Times New Roman" panose="02020603050405020304" pitchFamily="18" charset="0"/>
                <a:cs typeface="Times New Roman" panose="02020603050405020304" pitchFamily="18" charset="0"/>
              </a:rPr>
              <a:t>N</a:t>
            </a:r>
            <a:r>
              <a:rPr lang="en-US" sz="2600" i="0" u="none" strike="noStrike" baseline="0" dirty="0">
                <a:latin typeface="Times New Roman" panose="02020603050405020304" pitchFamily="18" charset="0"/>
                <a:cs typeface="Times New Roman" panose="02020603050405020304" pitchFamily="18" charset="0"/>
              </a:rPr>
              <a:t>urses) and </a:t>
            </a:r>
            <a:r>
              <a:rPr lang="en-US" sz="2600" b="1" i="0" u="none" strike="noStrike" baseline="0" dirty="0">
                <a:solidFill>
                  <a:srgbClr val="00B050"/>
                </a:solidFill>
                <a:latin typeface="Times New Roman" panose="02020603050405020304" pitchFamily="18" charset="0"/>
                <a:cs typeface="Times New Roman" panose="02020603050405020304" pitchFamily="18" charset="0"/>
              </a:rPr>
              <a:t>NCLEX-PN</a:t>
            </a:r>
            <a:r>
              <a:rPr lang="en-US" sz="2600" i="0" u="none" strike="noStrike" baseline="0" dirty="0">
                <a:latin typeface="Times New Roman" panose="02020603050405020304" pitchFamily="18" charset="0"/>
                <a:cs typeface="Times New Roman" panose="02020603050405020304" pitchFamily="18" charset="0"/>
              </a:rPr>
              <a:t> (</a:t>
            </a:r>
            <a:r>
              <a:rPr lang="en-US" sz="2600" b="1" i="0" u="none" strike="noStrike" baseline="0" dirty="0">
                <a:solidFill>
                  <a:srgbClr val="00B050"/>
                </a:solidFill>
                <a:latin typeface="Times New Roman" panose="02020603050405020304" pitchFamily="18" charset="0"/>
                <a:cs typeface="Times New Roman" panose="02020603050405020304" pitchFamily="18" charset="0"/>
              </a:rPr>
              <a:t>N</a:t>
            </a:r>
            <a:r>
              <a:rPr lang="en-US" sz="2600" i="0" u="none" strike="noStrike" baseline="0" dirty="0">
                <a:latin typeface="Times New Roman" panose="02020603050405020304" pitchFamily="18" charset="0"/>
                <a:cs typeface="Times New Roman" panose="02020603050405020304" pitchFamily="18" charset="0"/>
              </a:rPr>
              <a:t>ational </a:t>
            </a:r>
            <a:r>
              <a:rPr lang="en-US" sz="2600" b="1" i="0" u="none" strike="noStrike" baseline="0" dirty="0">
                <a:solidFill>
                  <a:srgbClr val="00B050"/>
                </a:solidFill>
                <a:latin typeface="Times New Roman" panose="02020603050405020304" pitchFamily="18" charset="0"/>
                <a:cs typeface="Times New Roman" panose="02020603050405020304" pitchFamily="18" charset="0"/>
              </a:rPr>
              <a:t>C</a:t>
            </a:r>
            <a:r>
              <a:rPr lang="en-US" sz="2600" i="0" u="none" strike="noStrike" baseline="0" dirty="0">
                <a:latin typeface="Times New Roman" panose="02020603050405020304" pitchFamily="18" charset="0"/>
                <a:cs typeface="Times New Roman" panose="02020603050405020304" pitchFamily="18" charset="0"/>
              </a:rPr>
              <a:t>ouncil </a:t>
            </a:r>
            <a:r>
              <a:rPr lang="en-US" sz="2600" b="1" i="0" u="none" strike="noStrike" baseline="0" dirty="0">
                <a:solidFill>
                  <a:srgbClr val="00B050"/>
                </a:solidFill>
                <a:latin typeface="Times New Roman" panose="02020603050405020304" pitchFamily="18" charset="0"/>
                <a:cs typeface="Times New Roman" panose="02020603050405020304" pitchFamily="18" charset="0"/>
              </a:rPr>
              <a:t>L</a:t>
            </a:r>
            <a:r>
              <a:rPr lang="en-US" sz="2600" i="0" u="none" strike="noStrike" baseline="0" dirty="0">
                <a:latin typeface="Times New Roman" panose="02020603050405020304" pitchFamily="18" charset="0"/>
                <a:cs typeface="Times New Roman" panose="02020603050405020304" pitchFamily="18" charset="0"/>
              </a:rPr>
              <a:t>icensure </a:t>
            </a:r>
            <a:r>
              <a:rPr lang="en-US" sz="2600" b="1" i="0" u="none" strike="noStrike" baseline="0" dirty="0">
                <a:solidFill>
                  <a:srgbClr val="00B050"/>
                </a:solidFill>
                <a:latin typeface="Times New Roman" panose="02020603050405020304" pitchFamily="18" charset="0"/>
                <a:cs typeface="Times New Roman" panose="02020603050405020304" pitchFamily="18" charset="0"/>
              </a:rPr>
              <a:t>E</a:t>
            </a:r>
            <a:r>
              <a:rPr lang="en-US" sz="2600" i="0" u="none" strike="noStrike" baseline="0" dirty="0">
                <a:latin typeface="Times New Roman" panose="02020603050405020304" pitchFamily="18" charset="0"/>
                <a:cs typeface="Times New Roman" panose="02020603050405020304" pitchFamily="18" charset="0"/>
              </a:rPr>
              <a:t>xamination for </a:t>
            </a:r>
            <a:r>
              <a:rPr lang="en-US" sz="2600" b="1" i="0" u="none" strike="noStrike" baseline="0" dirty="0">
                <a:solidFill>
                  <a:srgbClr val="00B050"/>
                </a:solidFill>
                <a:latin typeface="Times New Roman" panose="02020603050405020304" pitchFamily="18" charset="0"/>
                <a:cs typeface="Times New Roman" panose="02020603050405020304" pitchFamily="18" charset="0"/>
              </a:rPr>
              <a:t>P</a:t>
            </a:r>
            <a:r>
              <a:rPr lang="en-US" sz="2600" i="0" u="none" strike="noStrike" baseline="0" dirty="0">
                <a:latin typeface="Times New Roman" panose="02020603050405020304" pitchFamily="18" charset="0"/>
                <a:cs typeface="Times New Roman" panose="02020603050405020304" pitchFamily="18" charset="0"/>
              </a:rPr>
              <a:t>ractical </a:t>
            </a:r>
            <a:r>
              <a:rPr lang="en-US" sz="2600" b="1" i="0" u="none" strike="noStrike" baseline="0" dirty="0">
                <a:solidFill>
                  <a:srgbClr val="00B050"/>
                </a:solidFill>
                <a:latin typeface="Times New Roman" panose="02020603050405020304" pitchFamily="18" charset="0"/>
                <a:cs typeface="Times New Roman" panose="02020603050405020304" pitchFamily="18" charset="0"/>
              </a:rPr>
              <a:t>N</a:t>
            </a:r>
            <a:r>
              <a:rPr lang="en-US" sz="2600" i="0" u="none" strike="noStrike" baseline="0" dirty="0">
                <a:latin typeface="Times New Roman" panose="02020603050405020304" pitchFamily="18" charset="0"/>
                <a:cs typeface="Times New Roman" panose="02020603050405020304" pitchFamily="18" charset="0"/>
              </a:rPr>
              <a:t>urses) are pivotal assessments that determine the competency of nursing graduates. </a:t>
            </a:r>
          </a:p>
          <a:p>
            <a:pPr marL="171450" indent="-171450" algn="just">
              <a:lnSpc>
                <a:spcPct val="150000"/>
              </a:lnSpc>
              <a:buFont typeface="Wingdings" panose="05000000000000000000" pitchFamily="2" charset="2"/>
              <a:buChar char="§"/>
            </a:pPr>
            <a:r>
              <a:rPr lang="en-US" sz="2600" i="0" u="none" strike="noStrike" baseline="0" dirty="0">
                <a:latin typeface="Times New Roman" panose="02020603050405020304" pitchFamily="18" charset="0"/>
                <a:cs typeface="Times New Roman" panose="02020603050405020304" pitchFamily="18" charset="0"/>
              </a:rPr>
              <a:t>The test plans for these examinations are meticulously designed to evaluate the knowledge, skills, and abilities essential for safe and effective nursing practice. This document serves as a guide for educators and students in understanding the test construction process and preparing effectively for these licensure examinations.</a:t>
            </a:r>
          </a:p>
          <a:p>
            <a:pPr marL="0" indent="0" algn="ctr">
              <a:lnSpc>
                <a:spcPct val="150000"/>
              </a:lnSpc>
              <a:buNone/>
            </a:pPr>
            <a:r>
              <a:rPr lang="en-US" sz="24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(Patrick &amp; Kini, 2023)</a:t>
            </a:r>
          </a:p>
          <a:p>
            <a:pPr marL="0">
              <a:lnSpc>
                <a:spcPct val="150000"/>
              </a:lnSpc>
            </a:pPr>
            <a:endParaRPr lang="en-US" sz="240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691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9E34EF2-E521-BAAE-0255-DADBD7BB9EBD}"/>
              </a:ext>
            </a:extLst>
          </p:cNvPr>
          <p:cNvSpPr txBox="1">
            <a:spLocks/>
          </p:cNvSpPr>
          <p:nvPr/>
        </p:nvSpPr>
        <p:spPr>
          <a:xfrm>
            <a:off x="583367" y="824069"/>
            <a:ext cx="10515600" cy="5217983"/>
          </a:xfrm>
          <a:prstGeom prst="rect">
            <a:avLst/>
          </a:prstGeom>
        </p:spPr>
        <p:txBody>
          <a:bodyPr>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50000"/>
              </a:lnSpc>
              <a:buFont typeface="Wingdings" panose="05000000000000000000" pitchFamily="2" charset="2"/>
              <a:buChar char="§"/>
            </a:pPr>
            <a:r>
              <a:rPr lang="de-DE" sz="2600">
                <a:latin typeface="Times New Roman" panose="02020603050405020304" pitchFamily="18" charset="0"/>
                <a:cs typeface="Times New Roman" panose="02020603050405020304" pitchFamily="18" charset="0"/>
              </a:rPr>
              <a:t>Zeichner. K. M, Darling-Hammond. L, Berman .A. I, Dong .D, &amp; Sykes. G. </a:t>
            </a:r>
            <a:r>
              <a:rPr lang="en-US" sz="2600">
                <a:latin typeface="Times New Roman" panose="02020603050405020304" pitchFamily="18" charset="0"/>
                <a:cs typeface="Times New Roman" panose="02020603050405020304" pitchFamily="18" charset="0"/>
              </a:rPr>
              <a:t>(2024). Evaluating and Improving Teacher Preparation Programs. 33(4), 89-103. </a:t>
            </a:r>
            <a:r>
              <a:rPr lang="en-US" sz="2600">
                <a:latin typeface="Times New Roman" panose="02020603050405020304" pitchFamily="18" charset="0"/>
                <a:cs typeface="Times New Roman" panose="02020603050405020304" pitchFamily="18" charset="0"/>
                <a:hlinkClick r:id="rId2"/>
              </a:rPr>
              <a:t>https://doi.org/10.54300/956.678</a:t>
            </a:r>
            <a:r>
              <a:rPr lang="en-US" sz="2600">
                <a:latin typeface="Times New Roman" panose="02020603050405020304" pitchFamily="18" charset="0"/>
                <a:cs typeface="Times New Roman" panose="02020603050405020304" pitchFamily="18" charset="0"/>
              </a:rPr>
              <a:t>  </a:t>
            </a:r>
          </a:p>
          <a:p>
            <a:pPr algn="just">
              <a:lnSpc>
                <a:spcPct val="150000"/>
              </a:lnSpc>
              <a:buFont typeface="Wingdings" panose="05000000000000000000" pitchFamily="2" charset="2"/>
              <a:buChar char="§"/>
            </a:pPr>
            <a:r>
              <a:rPr lang="en-US" sz="2600">
                <a:latin typeface="Times New Roman" panose="02020603050405020304" pitchFamily="18" charset="0"/>
                <a:cs typeface="Times New Roman" panose="02020603050405020304" pitchFamily="18" charset="0"/>
              </a:rPr>
              <a:t>Wilson, S., &amp; Kelley, S. (2022). Landscape of teacher preparation programs and teacher candidates. Committee on Evaluating and Improving Teacher Preparation Programs, National Academy of Education, 29(1), 53-67.</a:t>
            </a:r>
          </a:p>
          <a:p>
            <a:pPr algn="just">
              <a:lnSpc>
                <a:spcPct val="150000"/>
              </a:lnSpc>
              <a:buFont typeface="Wingdings" panose="05000000000000000000" pitchFamily="2" charset="2"/>
              <a:buChar char="§"/>
            </a:pPr>
            <a:r>
              <a:rPr lang="en-US" sz="2600">
                <a:latin typeface="Times New Roman" panose="02020603050405020304" pitchFamily="18" charset="0"/>
                <a:cs typeface="Times New Roman" panose="02020603050405020304" pitchFamily="18" charset="0"/>
              </a:rPr>
              <a:t>Patrick, S. K., Darling-Hammond, L., &amp; Kini, T. (2023). Educating teachers in California: What matters for teacher preparedness Learning Policy Institute. </a:t>
            </a:r>
            <a:r>
              <a:rPr lang="en-US" sz="2600">
                <a:latin typeface="Times New Roman" panose="02020603050405020304" pitchFamily="18" charset="0"/>
                <a:cs typeface="Times New Roman" panose="02020603050405020304" pitchFamily="18" charset="0"/>
                <a:hlinkClick r:id="rId3"/>
              </a:rPr>
              <a:t>https://doi.org/11.33300/966.634</a:t>
            </a:r>
            <a:r>
              <a:rPr lang="en-US" sz="2600">
                <a:latin typeface="Times New Roman" panose="02020603050405020304" pitchFamily="18" charset="0"/>
                <a:cs typeface="Times New Roman" panose="02020603050405020304" pitchFamily="18" charset="0"/>
              </a:rPr>
              <a:t>  </a:t>
            </a:r>
          </a:p>
          <a:p>
            <a:pPr algn="just">
              <a:lnSpc>
                <a:spcPct val="150000"/>
              </a:lnSpc>
              <a:buFont typeface="Wingdings" panose="05000000000000000000" pitchFamily="2" charset="2"/>
              <a:buChar char="§"/>
            </a:pPr>
            <a:endParaRPr lang="en-US" sz="260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
            </a:pPr>
            <a:endParaRPr lang="ar-JO" sz="260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
            </a:pPr>
            <a:endParaRPr lang="en-US" sz="26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53D3D8BE-5C54-57E8-3509-1296D7FB3304}"/>
              </a:ext>
            </a:extLst>
          </p:cNvPr>
          <p:cNvSpPr txBox="1"/>
          <p:nvPr/>
        </p:nvSpPr>
        <p:spPr>
          <a:xfrm>
            <a:off x="702597" y="149601"/>
            <a:ext cx="5974975" cy="584775"/>
          </a:xfrm>
          <a:prstGeom prst="rect">
            <a:avLst/>
          </a:prstGeom>
          <a:noFill/>
        </p:spPr>
        <p:txBody>
          <a:bodyPr wrap="square">
            <a:spAutoFit/>
          </a:bodyPr>
          <a:lstStyle/>
          <a:p>
            <a:pPr marL="0" indent="0">
              <a:buNone/>
            </a:pPr>
            <a:r>
              <a:rPr lang="en-US" sz="3200" b="1" u="none" strike="noStrike" baseline="0" dirty="0">
                <a:solidFill>
                  <a:srgbClr val="00B0F0"/>
                </a:solidFill>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35516315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AC6D7E8-40D4-B209-BBBF-5E54E925EA42}"/>
              </a:ext>
            </a:extLst>
          </p:cNvPr>
          <p:cNvSpPr txBox="1"/>
          <p:nvPr/>
        </p:nvSpPr>
        <p:spPr>
          <a:xfrm>
            <a:off x="534886" y="764357"/>
            <a:ext cx="11657113" cy="6119945"/>
          </a:xfrm>
          <a:prstGeom prst="rect">
            <a:avLst/>
          </a:prstGeom>
          <a:noFill/>
        </p:spPr>
        <p:txBody>
          <a:bodyPr wrap="square">
            <a:spAutoFit/>
          </a:bodyPr>
          <a:lstStyle/>
          <a:p>
            <a:pPr marL="342900" indent="-342900">
              <a:lnSpc>
                <a:spcPct val="150000"/>
              </a:lnSpc>
              <a:buFont typeface="Wingdings" panose="05000000000000000000" pitchFamily="2" charset="2"/>
              <a:buChar char="§"/>
            </a:pPr>
            <a:r>
              <a:rPr lang="pt-BR" sz="2400" dirty="0">
                <a:latin typeface="Times New Roman" panose="02020603050405020304" pitchFamily="18" charset="0"/>
                <a:cs typeface="Times New Roman" panose="02020603050405020304" pitchFamily="18" charset="0"/>
              </a:rPr>
              <a:t>L N R Marfu’i et al 2019 J. Phys.: </a:t>
            </a:r>
            <a:r>
              <a:rPr lang="en-US" sz="2400" dirty="0">
                <a:latin typeface="Times New Roman" panose="02020603050405020304" pitchFamily="18" charset="0"/>
                <a:cs typeface="Times New Roman" panose="02020603050405020304" pitchFamily="18" charset="0"/>
              </a:rPr>
              <a:t>The analysis of critical thinking skills test in social-problems for physics education students with Rasch Model:</a:t>
            </a:r>
            <a:r>
              <a:rPr lang="pt-BR" sz="2400" dirty="0">
                <a:latin typeface="Times New Roman" panose="02020603050405020304" pitchFamily="18" charset="0"/>
                <a:cs typeface="Times New Roman" panose="02020603050405020304" pitchFamily="18" charset="0"/>
              </a:rPr>
              <a:t>Conf. Ser. 1280 052012</a:t>
            </a:r>
            <a:endParaRPr lang="en-US" sz="2400"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
            </a:pPr>
            <a:r>
              <a:rPr lang="en-US" sz="2400" dirty="0" err="1">
                <a:latin typeface="Times New Roman" panose="02020603050405020304" pitchFamily="18" charset="0"/>
                <a:cs typeface="Times New Roman" panose="02020603050405020304" pitchFamily="18" charset="0"/>
              </a:rPr>
              <a:t>Luckin</a:t>
            </a:r>
            <a:r>
              <a:rPr lang="en-US" sz="2400" dirty="0">
                <a:latin typeface="Times New Roman" panose="02020603050405020304" pitchFamily="18" charset="0"/>
                <a:cs typeface="Times New Roman" panose="02020603050405020304" pitchFamily="18" charset="0"/>
              </a:rPr>
              <a:t>, R. (2018). "Machine Learning and Human Intelligence: The Future of Education for the 21st Century." UCL Press.</a:t>
            </a:r>
          </a:p>
          <a:p>
            <a:pPr marL="342900" indent="-342900">
              <a:lnSpc>
                <a:spcPct val="150000"/>
              </a:lnSpc>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Gierl, M. J., Lai, H., &amp; Hogan, J. (2020). "The Role of Artificial Intelligence in Automated Test Assembly and Item Generation." Educational Measurement: Issues and Practice, 39(1), 6-17.</a:t>
            </a:r>
          </a:p>
          <a:p>
            <a:pPr marL="342900" indent="-342900">
              <a:lnSpc>
                <a:spcPct val="150000"/>
              </a:lnSpc>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Billings, D. M., &amp; Halstead, J. A. (2020). Teaching in nursing: A guide for faculty (6th ed.). Elsevier.</a:t>
            </a:r>
          </a:p>
          <a:p>
            <a:pPr marL="342900" indent="-342900">
              <a:lnSpc>
                <a:spcPct val="150000"/>
              </a:lnSpc>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a:lnSpc>
                <a:spcPct val="150000"/>
              </a:lnSpc>
            </a:pPr>
            <a:endParaRPr lang="en-US" sz="24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FF085A93-7936-CB05-AF16-4F55BCED58E3}"/>
              </a:ext>
            </a:extLst>
          </p:cNvPr>
          <p:cNvSpPr txBox="1"/>
          <p:nvPr/>
        </p:nvSpPr>
        <p:spPr>
          <a:xfrm>
            <a:off x="927450" y="179582"/>
            <a:ext cx="5974975" cy="584775"/>
          </a:xfrm>
          <a:prstGeom prst="rect">
            <a:avLst/>
          </a:prstGeom>
          <a:noFill/>
        </p:spPr>
        <p:txBody>
          <a:bodyPr wrap="square">
            <a:spAutoFit/>
          </a:bodyPr>
          <a:lstStyle/>
          <a:p>
            <a:pPr marL="0" indent="0">
              <a:buNone/>
            </a:pPr>
            <a:r>
              <a:rPr lang="en-US" sz="3200" b="1" u="none" strike="noStrike" baseline="0" dirty="0">
                <a:solidFill>
                  <a:srgbClr val="00B0F0"/>
                </a:solidFill>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420674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19017-38AE-A76F-364A-1E164EF66AC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9E5F230-9552-0FA8-CF09-D2BC6DB1BC1D}"/>
              </a:ext>
            </a:extLst>
          </p:cNvPr>
          <p:cNvSpPr txBox="1"/>
          <p:nvPr/>
        </p:nvSpPr>
        <p:spPr>
          <a:xfrm>
            <a:off x="149902" y="1184473"/>
            <a:ext cx="11370040" cy="3900620"/>
          </a:xfrm>
          <a:prstGeom prst="rect">
            <a:avLst/>
          </a:prstGeom>
          <a:noFill/>
        </p:spPr>
        <p:txBody>
          <a:bodyPr wrap="square" rtlCol="0">
            <a:spAutoFit/>
          </a:bodyPr>
          <a:lstStyle/>
          <a:p>
            <a:pPr marL="457200" indent="-457200" algn="just">
              <a:lnSpc>
                <a:spcPct val="150000"/>
              </a:lnSpc>
              <a:buFont typeface="Arial" panose="020B0604020202020204" pitchFamily="34" charset="0"/>
              <a:buChar char="•"/>
            </a:pPr>
            <a:r>
              <a:rPr lang="en-US" sz="2800" dirty="0"/>
              <a:t>Technological advancements have also transformed test construction practices. The adoption of machine learning techniques in computerized adaptive testing (CAT) allows for the dynamic adjustment of test questions based on an examinee's performance, leading to more efficient and personalized assessments. This approach not only reduces test length but also maintains high levels of accuracy and security. (</a:t>
            </a:r>
            <a:r>
              <a:rPr lang="en-US" sz="2800" b="0" i="0" dirty="0" err="1">
                <a:solidFill>
                  <a:srgbClr val="000000"/>
                </a:solidFill>
                <a:effectLst/>
                <a:latin typeface="Lucida Grande"/>
              </a:rPr>
              <a:t>Wanyong</a:t>
            </a:r>
            <a:r>
              <a:rPr lang="en-US" sz="2800" b="0" i="0" dirty="0">
                <a:solidFill>
                  <a:srgbClr val="000000"/>
                </a:solidFill>
                <a:effectLst/>
                <a:latin typeface="Lucida Grande"/>
              </a:rPr>
              <a:t>, F.2023)</a:t>
            </a:r>
          </a:p>
        </p:txBody>
      </p:sp>
      <p:sp>
        <p:nvSpPr>
          <p:cNvPr id="3" name="TextBox 2">
            <a:extLst>
              <a:ext uri="{FF2B5EF4-FFF2-40B4-BE49-F238E27FC236}">
                <a16:creationId xmlns:a16="http://schemas.microsoft.com/office/drawing/2014/main" id="{44951280-2ACE-E103-CBB2-71BB04AA1130}"/>
              </a:ext>
            </a:extLst>
          </p:cNvPr>
          <p:cNvSpPr txBox="1"/>
          <p:nvPr/>
        </p:nvSpPr>
        <p:spPr>
          <a:xfrm>
            <a:off x="494675" y="304587"/>
            <a:ext cx="11527436" cy="646331"/>
          </a:xfrm>
          <a:prstGeom prst="rect">
            <a:avLst/>
          </a:prstGeom>
          <a:noFill/>
        </p:spPr>
        <p:txBody>
          <a:bodyPr wrap="square" rtlCol="0">
            <a:spAutoFit/>
          </a:bodyPr>
          <a:lstStyle/>
          <a:p>
            <a:r>
              <a:rPr lang="en-US" sz="3600" b="1" dirty="0">
                <a:solidFill>
                  <a:schemeClr val="accent1"/>
                </a:solidFill>
                <a:latin typeface="+mj-lt"/>
              </a:rPr>
              <a:t>Introduction </a:t>
            </a:r>
          </a:p>
        </p:txBody>
      </p:sp>
    </p:spTree>
    <p:extLst>
      <p:ext uri="{BB962C8B-B14F-4D97-AF65-F5344CB8AC3E}">
        <p14:creationId xmlns:p14="http://schemas.microsoft.com/office/powerpoint/2010/main" val="782376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42DAA3-0280-CBDC-B7E7-CEE51D17B84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01DD35A-F3E7-4C16-69B0-286A25D9C5D5}"/>
              </a:ext>
            </a:extLst>
          </p:cNvPr>
          <p:cNvSpPr txBox="1"/>
          <p:nvPr/>
        </p:nvSpPr>
        <p:spPr>
          <a:xfrm>
            <a:off x="494675" y="304587"/>
            <a:ext cx="11527436" cy="646331"/>
          </a:xfrm>
          <a:prstGeom prst="rect">
            <a:avLst/>
          </a:prstGeom>
          <a:noFill/>
        </p:spPr>
        <p:txBody>
          <a:bodyPr wrap="square" rtlCol="0">
            <a:spAutoFit/>
          </a:bodyPr>
          <a:lstStyle/>
          <a:p>
            <a:r>
              <a:rPr lang="en-US" sz="3600" b="1" dirty="0">
                <a:solidFill>
                  <a:schemeClr val="accent1"/>
                </a:solidFill>
                <a:latin typeface="+mj-lt"/>
              </a:rPr>
              <a:t>Introduction </a:t>
            </a:r>
          </a:p>
        </p:txBody>
      </p:sp>
      <p:sp>
        <p:nvSpPr>
          <p:cNvPr id="3" name="TextBox 2">
            <a:extLst>
              <a:ext uri="{FF2B5EF4-FFF2-40B4-BE49-F238E27FC236}">
                <a16:creationId xmlns:a16="http://schemas.microsoft.com/office/drawing/2014/main" id="{E13BFC46-5E77-F918-E170-57AA86B877CA}"/>
              </a:ext>
            </a:extLst>
          </p:cNvPr>
          <p:cNvSpPr txBox="1"/>
          <p:nvPr/>
        </p:nvSpPr>
        <p:spPr>
          <a:xfrm>
            <a:off x="239843" y="1199463"/>
            <a:ext cx="11370040" cy="3257174"/>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n-US" sz="2800" dirty="0"/>
              <a:t>Test construction is a systematic process of developing assessments that accurately measure specific knowledge, skills, or abilities. This process involves several key steps: defining the construct to be measured, designing test items, analyzing item quality, and validating the overall test to ensure reliability and fairness.(</a:t>
            </a:r>
            <a:r>
              <a:rPr lang="en-US" sz="2800" dirty="0" err="1"/>
              <a:t>Sallehuddin</a:t>
            </a:r>
            <a:r>
              <a:rPr lang="en-US" sz="2800" dirty="0"/>
              <a:t> ,Md Yusof.2023)</a:t>
            </a:r>
          </a:p>
        </p:txBody>
      </p:sp>
    </p:spTree>
    <p:extLst>
      <p:ext uri="{BB962C8B-B14F-4D97-AF65-F5344CB8AC3E}">
        <p14:creationId xmlns:p14="http://schemas.microsoft.com/office/powerpoint/2010/main" val="3866438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06FBA-A18F-06A5-3802-1F66FB5170B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BE28A47-84CE-C086-7098-28DC4984FF86}"/>
              </a:ext>
            </a:extLst>
          </p:cNvPr>
          <p:cNvSpPr txBox="1"/>
          <p:nvPr/>
        </p:nvSpPr>
        <p:spPr>
          <a:xfrm>
            <a:off x="423472" y="302514"/>
            <a:ext cx="6786796" cy="646331"/>
          </a:xfrm>
          <a:prstGeom prst="rect">
            <a:avLst/>
          </a:prstGeom>
          <a:noFill/>
        </p:spPr>
        <p:txBody>
          <a:bodyPr wrap="square">
            <a:spAutoFit/>
          </a:bodyPr>
          <a:lstStyle/>
          <a:p>
            <a:r>
              <a:rPr lang="en-US" sz="3600" b="1" dirty="0">
                <a:solidFill>
                  <a:schemeClr val="accent1"/>
                </a:solidFill>
                <a:latin typeface="+mj-lt"/>
              </a:rPr>
              <a:t>Definition test construction </a:t>
            </a:r>
          </a:p>
        </p:txBody>
      </p:sp>
      <p:sp>
        <p:nvSpPr>
          <p:cNvPr id="4" name="TextBox 3">
            <a:extLst>
              <a:ext uri="{FF2B5EF4-FFF2-40B4-BE49-F238E27FC236}">
                <a16:creationId xmlns:a16="http://schemas.microsoft.com/office/drawing/2014/main" id="{E500E40C-5CD6-E6F0-E64E-0C0AD4A19633}"/>
              </a:ext>
            </a:extLst>
          </p:cNvPr>
          <p:cNvSpPr txBox="1"/>
          <p:nvPr/>
        </p:nvSpPr>
        <p:spPr>
          <a:xfrm>
            <a:off x="604603" y="1464488"/>
            <a:ext cx="10982794" cy="1964512"/>
          </a:xfrm>
          <a:prstGeom prst="rect">
            <a:avLst/>
          </a:prstGeom>
          <a:noFill/>
        </p:spPr>
        <p:txBody>
          <a:bodyPr wrap="square" rtlCol="0">
            <a:spAutoFit/>
          </a:bodyPr>
          <a:lstStyle/>
          <a:p>
            <a:pPr algn="just">
              <a:lnSpc>
                <a:spcPct val="150000"/>
              </a:lnSpc>
            </a:pPr>
            <a:r>
              <a:rPr lang="en-US" sz="2800" dirty="0"/>
              <a:t>Test construction is the systematic process of developing assessments designed to measure specific psychological functions, encompassing activities from initial design to final evaluation. </a:t>
            </a:r>
            <a:r>
              <a:rPr lang="en-US" dirty="0"/>
              <a:t>(</a:t>
            </a:r>
            <a:r>
              <a:rPr lang="en-US" sz="2800" dirty="0">
                <a:cs typeface="Times New Roman" panose="02020603050405020304" pitchFamily="18" charset="0"/>
              </a:rPr>
              <a:t>Zeichner et al., 2024)</a:t>
            </a:r>
            <a:endParaRPr lang="en-US" sz="2800" dirty="0"/>
          </a:p>
        </p:txBody>
      </p:sp>
    </p:spTree>
    <p:extLst>
      <p:ext uri="{BB962C8B-B14F-4D97-AF65-F5344CB8AC3E}">
        <p14:creationId xmlns:p14="http://schemas.microsoft.com/office/powerpoint/2010/main" val="4125666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658BD-1FB9-A5E3-0437-BA9000D9531C}"/>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F18B7479-827B-B6F8-E4A4-F92F378AA9CA}"/>
              </a:ext>
            </a:extLst>
          </p:cNvPr>
          <p:cNvGraphicFramePr/>
          <p:nvPr>
            <p:extLst>
              <p:ext uri="{D42A27DB-BD31-4B8C-83A1-F6EECF244321}">
                <p14:modId xmlns:p14="http://schemas.microsoft.com/office/powerpoint/2010/main" val="716712251"/>
              </p:ext>
            </p:extLst>
          </p:nvPr>
        </p:nvGraphicFramePr>
        <p:xfrm>
          <a:off x="264826" y="404734"/>
          <a:ext cx="11662347" cy="5733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0440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asic steps in constructing a test [13]">
            <a:extLst>
              <a:ext uri="{FF2B5EF4-FFF2-40B4-BE49-F238E27FC236}">
                <a16:creationId xmlns:a16="http://schemas.microsoft.com/office/drawing/2014/main" id="{11268CE4-7A94-3946-30F0-E10850E441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4047" y="0"/>
            <a:ext cx="8954124" cy="632584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22CEB0C-5A46-8025-F3F9-AC28CA312F24}"/>
              </a:ext>
            </a:extLst>
          </p:cNvPr>
          <p:cNvSpPr txBox="1"/>
          <p:nvPr/>
        </p:nvSpPr>
        <p:spPr>
          <a:xfrm>
            <a:off x="391885" y="5802476"/>
            <a:ext cx="6096000" cy="369332"/>
          </a:xfrm>
          <a:prstGeom prst="rect">
            <a:avLst/>
          </a:prstGeom>
          <a:noFill/>
        </p:spPr>
        <p:txBody>
          <a:bodyPr wrap="square">
            <a:spAutoFit/>
          </a:bodyPr>
          <a:lstStyle/>
          <a:p>
            <a:pPr algn="l">
              <a:buNone/>
            </a:pPr>
            <a:r>
              <a:rPr lang="pt-BR" sz="1800" b="1" dirty="0">
                <a:solidFill>
                  <a:schemeClr val="accent1"/>
                </a:solidFill>
                <a:latin typeface="Times New Roman" panose="02020603050405020304" pitchFamily="18" charset="0"/>
                <a:cs typeface="Times New Roman" panose="02020603050405020304" pitchFamily="18" charset="0"/>
              </a:rPr>
              <a:t>L N R Marfu’i et al 2019</a:t>
            </a:r>
            <a:endParaRPr lang="en-US" b="1" dirty="0">
              <a:solidFill>
                <a:schemeClr val="accent1"/>
              </a:solidFill>
            </a:endParaRPr>
          </a:p>
        </p:txBody>
      </p:sp>
    </p:spTree>
    <p:extLst>
      <p:ext uri="{BB962C8B-B14F-4D97-AF65-F5344CB8AC3E}">
        <p14:creationId xmlns:p14="http://schemas.microsoft.com/office/powerpoint/2010/main" val="813370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1B212-DFFB-84F3-D413-9F9A96F3B2A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8FE7E24-F7AA-CBCE-D1BD-119191C60911}"/>
              </a:ext>
            </a:extLst>
          </p:cNvPr>
          <p:cNvSpPr txBox="1"/>
          <p:nvPr/>
        </p:nvSpPr>
        <p:spPr>
          <a:xfrm>
            <a:off x="369757" y="1327346"/>
            <a:ext cx="11452486" cy="3903504"/>
          </a:xfrm>
          <a:prstGeom prst="rect">
            <a:avLst/>
          </a:prstGeom>
          <a:noFill/>
        </p:spPr>
        <p:txBody>
          <a:bodyPr wrap="square">
            <a:spAutoFit/>
          </a:bodyPr>
          <a:lstStyle/>
          <a:p>
            <a:pPr marL="514350" indent="-514350" algn="just">
              <a:lnSpc>
                <a:spcPct val="150000"/>
              </a:lnSpc>
              <a:buFont typeface="+mj-lt"/>
              <a:buAutoNum type="arabicPeriod"/>
            </a:pPr>
            <a:r>
              <a:rPr lang="en-US" sz="2800" b="1" dirty="0"/>
              <a:t>The purpose of a test </a:t>
            </a:r>
            <a:r>
              <a:rPr lang="en-US" sz="2800" dirty="0"/>
              <a:t>is to evaluate specific </a:t>
            </a:r>
            <a:r>
              <a:rPr lang="en-US" sz="2800" dirty="0">
                <a:solidFill>
                  <a:srgbClr val="FF0000"/>
                </a:solidFill>
              </a:rPr>
              <a:t>knowledge, skills, or abilities in alignment with the learning objectives of a course or program</a:t>
            </a:r>
            <a:r>
              <a:rPr lang="en-US" sz="2800" dirty="0"/>
              <a:t>. Clearly defining this purpose ensures that the test effectively measures what it is intended to assess, guiding both test construction and interpretation of results. According to Zeichner et al. (2024), this step is crucial in ensuring validity and reliability in assessment design.</a:t>
            </a:r>
          </a:p>
        </p:txBody>
      </p:sp>
      <p:sp>
        <p:nvSpPr>
          <p:cNvPr id="7" name="TextBox 6">
            <a:extLst>
              <a:ext uri="{FF2B5EF4-FFF2-40B4-BE49-F238E27FC236}">
                <a16:creationId xmlns:a16="http://schemas.microsoft.com/office/drawing/2014/main" id="{81F99B1F-EDFF-AE57-6058-0915A6E4356E}"/>
              </a:ext>
            </a:extLst>
          </p:cNvPr>
          <p:cNvSpPr txBox="1"/>
          <p:nvPr/>
        </p:nvSpPr>
        <p:spPr>
          <a:xfrm>
            <a:off x="768246" y="362474"/>
            <a:ext cx="6093500" cy="646331"/>
          </a:xfrm>
          <a:prstGeom prst="rect">
            <a:avLst/>
          </a:prstGeom>
          <a:noFill/>
        </p:spPr>
        <p:txBody>
          <a:bodyPr wrap="square">
            <a:spAutoFit/>
          </a:bodyPr>
          <a:lstStyle/>
          <a:p>
            <a:r>
              <a:rPr lang="en-US" sz="3600" b="1" dirty="0">
                <a:solidFill>
                  <a:srgbClr val="00B0F0"/>
                </a:solidFill>
              </a:rPr>
              <a:t>Steps of test construction</a:t>
            </a:r>
          </a:p>
        </p:txBody>
      </p:sp>
    </p:spTree>
    <p:extLst>
      <p:ext uri="{BB962C8B-B14F-4D97-AF65-F5344CB8AC3E}">
        <p14:creationId xmlns:p14="http://schemas.microsoft.com/office/powerpoint/2010/main" val="412952713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576</TotalTime>
  <Words>2672</Words>
  <Application>Microsoft Office PowerPoint</Application>
  <PresentationFormat>Widescreen</PresentationFormat>
  <Paragraphs>168</Paragraphs>
  <Slides>39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Aptos</vt:lpstr>
      <vt:lpstr>Arial</vt:lpstr>
      <vt:lpstr>Calibri</vt:lpstr>
      <vt:lpstr>Calibri Light</vt:lpstr>
      <vt:lpstr>Lucida Grande</vt:lpstr>
      <vt:lpstr>Times New Roman</vt:lpstr>
      <vt:lpstr>Wingdings</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Home</dc:creator>
  <cp:lastModifiedBy>Home</cp:lastModifiedBy>
  <cp:revision>20</cp:revision>
  <dcterms:created xsi:type="dcterms:W3CDTF">2025-02-26T06:14:21Z</dcterms:created>
  <dcterms:modified xsi:type="dcterms:W3CDTF">2025-03-22T20:20:55Z</dcterms:modified>
</cp:coreProperties>
</file>